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8"/>
  </p:notesMasterIdLst>
  <p:handoutMasterIdLst>
    <p:handoutMasterId r:id="rId19"/>
  </p:handoutMasterIdLst>
  <p:sldIdLst>
    <p:sldId id="326" r:id="rId2"/>
    <p:sldId id="329" r:id="rId3"/>
    <p:sldId id="362" r:id="rId4"/>
    <p:sldId id="354" r:id="rId5"/>
    <p:sldId id="340" r:id="rId6"/>
    <p:sldId id="347" r:id="rId7"/>
    <p:sldId id="346" r:id="rId8"/>
    <p:sldId id="345" r:id="rId9"/>
    <p:sldId id="344" r:id="rId10"/>
    <p:sldId id="357" r:id="rId11"/>
    <p:sldId id="342" r:id="rId12"/>
    <p:sldId id="358" r:id="rId13"/>
    <p:sldId id="359" r:id="rId14"/>
    <p:sldId id="360" r:id="rId15"/>
    <p:sldId id="350" r:id="rId16"/>
    <p:sldId id="356" r:id="rId17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73B4"/>
    <a:srgbClr val="002060"/>
    <a:srgbClr val="C6D9F1"/>
    <a:srgbClr val="8EB4E3"/>
    <a:srgbClr val="558ED5"/>
    <a:srgbClr val="B9CDE5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7731" autoAdjust="0"/>
  </p:normalViewPr>
  <p:slideViewPr>
    <p:cSldViewPr>
      <p:cViewPr varScale="1">
        <p:scale>
          <a:sx n="130" d="100"/>
          <a:sy n="130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erezovska\Documents\&#1054;&#1057;&#1053;&#1054;&#1042;&#1053;&#1040;%20&#1056;&#1054;&#1041;&#1054;&#1058;&#1040;\&#1083;&#1110;&#1084;&#1110;&#1090;&#1082;&#1072;\&#1051;&#1110;&#1084;&#1110;&#1090;%20&#1085;&#1072;%202017\&#1055;&#1110;&#1076;&#1089;&#1091;&#1084;&#1082;&#1080;%20&#1088;&#1086;&#1073;&#1086;&#1090;&#1080;%20&#1044;&#1045;&#1030;%202016%209%20&#1084;&#1110;&#1089;&#1103;&#1094;&#1110;&#1074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Berezovska\Documents\&#1054;&#1057;&#1053;&#1054;&#1042;&#1053;&#1040;%20&#1056;&#1054;&#1041;&#1054;&#1058;&#1040;\&#1083;&#1110;&#1084;&#1110;&#1090;&#1082;&#1072;\&#1051;&#1110;&#1084;&#1110;&#1090;%20&#1085;&#1072;%202017\&#1055;&#1110;&#1076;&#1089;&#1091;&#1084;&#1082;&#1080;%20&#1088;&#1086;&#1073;&#1086;&#1090;&#1080;%20&#1044;&#1045;&#1030;%202016%209%20&#1084;&#1110;&#1089;&#1103;&#1094;&#1110;&#1074;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структура </a:t>
            </a:r>
            <a:r>
              <a:rPr lang="ru-RU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</a:t>
            </a:r>
            <a:endPara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531297176130756"/>
          <c:y val="0.1389341752725149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81115823732004E-2"/>
          <c:y val="0.25256366863630142"/>
          <c:w val="0.94621896187421972"/>
          <c:h val="0.65467568289852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Гендерний склад працівників Департаменту</c:v>
                </c:pt>
              </c:strCache>
            </c:strRef>
          </c:tx>
          <c:explosion val="76"/>
          <c:dPt>
            <c:idx val="0"/>
            <c:bubble3D val="0"/>
            <c:explosion val="57"/>
          </c:dPt>
          <c:dPt>
            <c:idx val="1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83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Чоловіки - 19 осіб (15%)</c:v>
                </c:pt>
                <c:pt idx="1">
                  <c:v>Жінки - 87 осіб (85%)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0.15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9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5920878072371047"/>
          <c:y val="0.49244108535744091"/>
          <c:w val="0.21179607633791542"/>
          <c:h val="0.31556430446194228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332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 </a:t>
            </a:r>
          </a:p>
          <a:p>
            <a:pPr>
              <a:defRPr sz="1600"/>
            </a:pP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600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посадами</a:t>
            </a:r>
            <a:endPara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4588881021252"/>
          <c:y val="7.840171732448651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40893046689593"/>
          <c:y val="0.36841585502845364"/>
          <c:w val="0.51663553447207333"/>
          <c:h val="0.48211323608332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5"/>
          </c:dPt>
          <c:dPt>
            <c:idx val="1"/>
            <c:bubble3D val="0"/>
            <c:explosion val="21"/>
          </c:dPt>
          <c:dPt>
            <c:idx val="2"/>
            <c:bubble3D val="0"/>
            <c:explosion val="15"/>
          </c:dPt>
          <c:dPt>
            <c:idx val="3"/>
            <c:bubble3D val="0"/>
            <c:explosion val="13"/>
          </c:dPt>
          <c:dLbls>
            <c:dLbl>
              <c:idx val="3"/>
              <c:layout>
                <c:manualLayout>
                  <c:x val="-5.8320443027697778E-3"/>
                  <c:y val="-7.67764487073452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Керівництво - 4 штатні од. (3,3%)</c:v>
                </c:pt>
                <c:pt idx="1">
                  <c:v>Керівники управлінь, відділів, сектору та їх заступники - 31 штатна од. (28%)</c:v>
                </c:pt>
                <c:pt idx="2">
                  <c:v>Головні, провідні спеціалісти - 72 штатні од. (66%)</c:v>
                </c:pt>
                <c:pt idx="3">
                  <c:v>Старші інспектори - 3 штатні од. (2,4%)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3.3000000000000002E-2</c:v>
                </c:pt>
                <c:pt idx="1">
                  <c:v>0.28000000000000003</c:v>
                </c:pt>
                <c:pt idx="2">
                  <c:v>0.66</c:v>
                </c:pt>
                <c:pt idx="3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2284946920221718"/>
          <c:y val="0.15765405151061646"/>
          <c:w val="0.28868809081791602"/>
          <c:h val="0.60856800224811625"/>
        </c:manualLayout>
      </c:layout>
      <c:overlay val="0"/>
      <c:txPr>
        <a:bodyPr/>
        <a:lstStyle/>
        <a:p>
          <a:pPr>
            <a:defRPr sz="1000" b="0" kern="1200" spc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endParaRPr lang="ru-RU" sz="16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/>
            </a:pPr>
            <a:r>
              <a:rPr lang="ru-RU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Вікова</a:t>
            </a:r>
            <a:r>
              <a:rPr lang="ru-RU" sz="1600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600" b="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/>
            </a:pP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</a:t>
            </a:r>
            <a:endPara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33169157790147"/>
          <c:y val="3.445282739441643E-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53494910821875"/>
          <c:y val="0.36841585502845364"/>
          <c:w val="0.54850956731303357"/>
          <c:h val="0.51400461677097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4"/>
          </c:dPt>
          <c:dPt>
            <c:idx val="1"/>
            <c:bubble3D val="0"/>
            <c:explosion val="20"/>
          </c:dPt>
          <c:dPt>
            <c:idx val="2"/>
            <c:bubble3D val="0"/>
            <c:explosion val="14"/>
          </c:dPt>
          <c:dPt>
            <c:idx val="3"/>
            <c:bubble3D val="0"/>
            <c:explosion val="12"/>
          </c:dPt>
          <c:dLbls>
            <c:dLbl>
              <c:idx val="3"/>
              <c:layout>
                <c:manualLayout>
                  <c:x val="-5.8320443027697778E-3"/>
                  <c:y val="-7.67764487073452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35 років - 37 особа (34%)</c:v>
                </c:pt>
                <c:pt idx="1">
                  <c:v>До 45 років - 43 осіб (39%)</c:v>
                </c:pt>
                <c:pt idx="2">
                  <c:v>До 55 років - 18 особи (16%)</c:v>
                </c:pt>
                <c:pt idx="3">
                  <c:v>Понад 55 років - 11 осіб (11%)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0.39</c:v>
                </c:pt>
                <c:pt idx="2">
                  <c:v>0.16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59735036169259326"/>
          <c:y val="0.26485884386402919"/>
          <c:w val="0.28868809081791602"/>
          <c:h val="0.59702144549004554"/>
        </c:manualLayout>
      </c:layout>
      <c:overlay val="0"/>
      <c:txPr>
        <a:bodyPr/>
        <a:lstStyle/>
        <a:p>
          <a:pPr>
            <a:defRPr sz="999" b="0" kern="1200" spc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</a:t>
            </a:r>
            <a:endPara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0047957634336924E-2"/>
          <c:y val="0.2026949262581935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25105863768048E-2"/>
          <c:y val="0.3543365890539894"/>
          <c:w val="0.5108740338020944"/>
          <c:h val="0.35420311993704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Гендерний склад працівників Департаменту</c:v>
                </c:pt>
              </c:strCache>
            </c:strRef>
          </c:tx>
          <c:explosion val="3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0"/>
          </c:dPt>
          <c:dLbls>
            <c:dLbl>
              <c:idx val="0"/>
              <c:layout>
                <c:manualLayout>
                  <c:x val="-3.3979482864632156E-2"/>
                  <c:y val="7.8430464904565723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68719458917159E-2"/>
                  <c:y val="2.586009144820421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45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Економічна освіта -81</c:v>
                </c:pt>
                <c:pt idx="1">
                  <c:v>Технічна освіта-7</c:v>
                </c:pt>
                <c:pt idx="2">
                  <c:v>Юридична освіта-17</c:v>
                </c:pt>
                <c:pt idx="3">
                  <c:v>Гуманітарна освіта-6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0.74</c:v>
                </c:pt>
                <c:pt idx="1">
                  <c:v>0.06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21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874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874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49810650668444245"/>
          <c:y val="0.32976913155482723"/>
          <c:w val="0.37923643847076743"/>
          <c:h val="0.33468268296069992"/>
        </c:manualLayout>
      </c:layout>
      <c:overlay val="0"/>
      <c:txPr>
        <a:bodyPr/>
        <a:lstStyle/>
        <a:p>
          <a:pPr>
            <a:defRPr sz="874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85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654382076028928E-2"/>
          <c:y val="2.3422402772285713E-2"/>
          <c:w val="0.95561591726382122"/>
          <c:h val="0.9042908024777501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6F-497A-A572-681FAB239A5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6F-497A-A572-681FAB239A59}"/>
              </c:ext>
            </c:extLst>
          </c:dPt>
          <c:dLbls>
            <c:dLbl>
              <c:idx val="0"/>
              <c:layout>
                <c:manualLayout>
                  <c:x val="-9.8500179778271746E-2"/>
                  <c:y val="6.746260397901490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6F-497A-A572-681FAB239A59}"/>
                </c:ext>
                <c:ext xmlns:c15="http://schemas.microsoft.com/office/drawing/2012/chart" uri="{CE6537A1-D6FC-4f65-9D91-7224C49458BB}">
                  <c15:layout>
                    <c:manualLayout>
                      <c:w val="0.64138488407478134"/>
                      <c:h val="0.117078446364816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497737613749995"/>
                  <c:y val="-0.293671980920715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000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Капітальний</a:t>
                    </a:r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b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ремонт </a:t>
                    </a:r>
                    <a:endParaRPr lang="ru-RU" sz="105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6F-497A-A572-681FAB239A59}"/>
                </c:ext>
                <c:ext xmlns:c15="http://schemas.microsoft.com/office/drawing/2012/chart" uri="{CE6537A1-D6FC-4f65-9D91-7224C49458BB}">
                  <c15:layout>
                    <c:manualLayout>
                      <c:w val="0.58575939425297618"/>
                      <c:h val="0.152232213955265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Лист1!$B$22:$B$23</c:f>
              <c:strCache>
                <c:ptCount val="2"/>
                <c:pt idx="0">
                  <c:v>Капітальні вкладення</c:v>
                </c:pt>
                <c:pt idx="1">
                  <c:v>Капітальний ремонт </c:v>
                </c:pt>
              </c:strCache>
            </c:strRef>
          </c:cat>
          <c:val>
            <c:numRef>
              <c:f>Лист1!$C$22:$C$23</c:f>
              <c:numCache>
                <c:formatCode>General</c:formatCode>
                <c:ptCount val="2"/>
                <c:pt idx="0">
                  <c:v>241</c:v>
                </c:pt>
                <c:pt idx="1">
                  <c:v>2150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6F-497A-A572-681FAB239A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51063759196432E-2"/>
          <c:y val="1.4627868130117327E-2"/>
          <c:w val="0.88547042232119977"/>
          <c:h val="0.8425925925925925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EA-423B-8792-08DF269DC22A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EA-423B-8792-08DF269DC22A}"/>
              </c:ext>
            </c:extLst>
          </c:dPt>
          <c:dLbls>
            <c:dLbl>
              <c:idx val="0"/>
              <c:layout>
                <c:manualLayout>
                  <c:x val="-8.1998392725979127E-2"/>
                  <c:y val="8.37758224955234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EA-423B-8792-08DF269DC2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500000000000002"/>
                  <c:y val="-0.38425925925925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EA-423B-8792-08DF269DC22A}"/>
                </c:ext>
                <c:ext xmlns:c15="http://schemas.microsoft.com/office/drawing/2012/chart" uri="{CE6537A1-D6FC-4f65-9D91-7224C49458BB}">
                  <c15:layout>
                    <c:manualLayout>
                      <c:w val="0.39994444444444444"/>
                      <c:h val="0.12689814814814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i="0"/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Лист1!$B$38:$B$39</c:f>
              <c:strCache>
                <c:ptCount val="2"/>
                <c:pt idx="0">
                  <c:v>Капітальні вкладення</c:v>
                </c:pt>
                <c:pt idx="1">
                  <c:v>Капітальний ремонт </c:v>
                </c:pt>
              </c:strCache>
            </c:strRef>
          </c:cat>
          <c:val>
            <c:numRef>
              <c:f>Лист1!$C$38:$C$39</c:f>
              <c:numCache>
                <c:formatCode>General</c:formatCode>
                <c:ptCount val="2"/>
                <c:pt idx="0">
                  <c:v>350</c:v>
                </c:pt>
                <c:pt idx="1">
                  <c:v>4694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EA-423B-8792-08DF269DC2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99530402652933E-2"/>
          <c:y val="0"/>
          <c:w val="0.94844496621927454"/>
          <c:h val="0.75693089382794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Капітальні вкладення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Програма 2016</c:v>
                </c:pt>
                <c:pt idx="1">
                  <c:v>Освоєно</c:v>
                </c:pt>
                <c:pt idx="3">
                  <c:v>Програма 2017</c:v>
                </c:pt>
                <c:pt idx="4">
                  <c:v>Освоєно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4482.6000000000004</c:v>
                </c:pt>
                <c:pt idx="1">
                  <c:v>3581.9</c:v>
                </c:pt>
                <c:pt idx="3">
                  <c:v>5101.3999999999996</c:v>
                </c:pt>
                <c:pt idx="4">
                  <c:v>4060.8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1-4FA0-947B-1CAA8F4224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Капітальний ремонт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4025,8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81-4FA0-947B-1CAA8F42243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Програма 2016</c:v>
                </c:pt>
                <c:pt idx="1">
                  <c:v>Освоєно</c:v>
                </c:pt>
                <c:pt idx="3">
                  <c:v>Програма 2017</c:v>
                </c:pt>
                <c:pt idx="4">
                  <c:v>Освоєно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2716</c:v>
                </c:pt>
                <c:pt idx="1">
                  <c:v>2233.6</c:v>
                </c:pt>
                <c:pt idx="3">
                  <c:v>4397.1000000000004</c:v>
                </c:pt>
                <c:pt idx="4">
                  <c:v>4024.2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81-4FA0-947B-1CAA8F422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6047496"/>
        <c:axId val="486047888"/>
      </c:barChart>
      <c:catAx>
        <c:axId val="486047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6047888"/>
        <c:crosses val="autoZero"/>
        <c:auto val="1"/>
        <c:lblAlgn val="ctr"/>
        <c:lblOffset val="100"/>
        <c:noMultiLvlLbl val="0"/>
      </c:catAx>
      <c:valAx>
        <c:axId val="48604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6047496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12936222458203014"/>
          <c:y val="0.91066334043855113"/>
          <c:w val="0.76705560453591948"/>
          <c:h val="6.9890381349390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6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26314511698038E-2"/>
          <c:y val="9.8383057390176332E-2"/>
          <c:w val="0.95537368548830193"/>
          <c:h val="0.64230380073329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Проекти в роботі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Інвестиційні договори в супроводі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8965936"/>
        <c:axId val="488966328"/>
      </c:barChart>
      <c:catAx>
        <c:axId val="4889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488966328"/>
        <c:crosses val="autoZero"/>
        <c:auto val="1"/>
        <c:lblAlgn val="ctr"/>
        <c:lblOffset val="100"/>
        <c:noMultiLvlLbl val="0"/>
      </c:catAx>
      <c:valAx>
        <c:axId val="488966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896593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7339689960629922"/>
          <c:y val="0.49069928083788872"/>
          <c:w val="0.51101870078740153"/>
          <c:h val="0.20801997982160558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2017 рік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2017 рік</c:v>
                </c:pt>
              </c:strCache>
            </c:str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793.4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договори, сума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2017 рік</c:v>
                </c:pt>
              </c:strCache>
            </c:strRef>
          </c:cat>
          <c:val>
            <c:numRef>
              <c:f>Лист1!$E$2:$E$2</c:f>
              <c:numCache>
                <c:formatCode>General</c:formatCode>
                <c:ptCount val="1"/>
                <c:pt idx="0">
                  <c:v>766.86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684352"/>
        <c:axId val="504683960"/>
      </c:barChart>
      <c:catAx>
        <c:axId val="50468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504683960"/>
        <c:crosses val="autoZero"/>
        <c:auto val="1"/>
        <c:lblAlgn val="ctr"/>
        <c:lblOffset val="100"/>
        <c:noMultiLvlLbl val="0"/>
      </c:catAx>
      <c:valAx>
        <c:axId val="504683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684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</c:legendEntry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07B3E-6E72-4DD2-BC5A-349B388E9D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30A57EE-02C3-4339-B8B5-05C4B968FE6C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1,3 р. більше</a:t>
          </a:r>
        </a:p>
      </dgm:t>
    </dgm:pt>
    <dgm:pt modelId="{83465AFD-D62A-4599-9A66-F395F6150EA9}" type="parTrans" cxnId="{D0EAC99B-1B6B-46F4-9D1B-98CAA21EF064}">
      <dgm:prSet/>
      <dgm:spPr/>
      <dgm:t>
        <a:bodyPr/>
        <a:lstStyle/>
        <a:p>
          <a:endParaRPr lang="ru-RU"/>
        </a:p>
      </dgm:t>
    </dgm:pt>
    <dgm:pt modelId="{F45AF222-8B49-4C49-BC7C-0CFFAEE55614}" type="sibTrans" cxnId="{D0EAC99B-1B6B-46F4-9D1B-98CAA21EF064}">
      <dgm:prSet/>
      <dgm:spPr/>
      <dgm:t>
        <a:bodyPr/>
        <a:lstStyle/>
        <a:p>
          <a:endParaRPr lang="ru-RU"/>
        </a:p>
      </dgm:t>
    </dgm:pt>
    <dgm:pt modelId="{5605E4F5-A281-4E5B-8A76-D7A3631B9C6A}" type="pres">
      <dgm:prSet presAssocID="{93307B3E-6E72-4DD2-BC5A-349B388E9D69}" presName="arrowDiagram" presStyleCnt="0">
        <dgm:presLayoutVars>
          <dgm:chMax val="5"/>
          <dgm:dir/>
          <dgm:resizeHandles val="exact"/>
        </dgm:presLayoutVars>
      </dgm:prSet>
      <dgm:spPr/>
    </dgm:pt>
    <dgm:pt modelId="{BAF9E266-7F8F-4C83-9121-FCCE89E90465}" type="pres">
      <dgm:prSet presAssocID="{93307B3E-6E72-4DD2-BC5A-349B388E9D69}" presName="arrow" presStyleLbl="bgShp" presStyleIdx="0" presStyleCnt="1" custAng="18181080" custScaleY="95376" custLinFactNeighborX="6038" custLinFactNeighborY="-5898"/>
      <dgm:spPr/>
    </dgm:pt>
    <dgm:pt modelId="{9CDB0C63-5DFD-4DC5-B043-AC83BCCE7112}" type="pres">
      <dgm:prSet presAssocID="{93307B3E-6E72-4DD2-BC5A-349B388E9D69}" presName="arrowDiagram1" presStyleCnt="0">
        <dgm:presLayoutVars>
          <dgm:bulletEnabled val="1"/>
        </dgm:presLayoutVars>
      </dgm:prSet>
      <dgm:spPr/>
    </dgm:pt>
    <dgm:pt modelId="{1FE402B4-1C98-4065-8321-E3CE38859A03}" type="pres">
      <dgm:prSet presAssocID="{430A57EE-02C3-4339-B8B5-05C4B968FE6C}" presName="bullet1" presStyleLbl="node1" presStyleIdx="0" presStyleCnt="1" custLinFactX="-100000" custLinFactY="-200000" custLinFactNeighborX="-172084" custLinFactNeighborY="-271676"/>
      <dgm:spPr/>
    </dgm:pt>
    <dgm:pt modelId="{F93F5D77-CEA6-4B89-A39D-A5B9D7FC8452}" type="pres">
      <dgm:prSet presAssocID="{430A57EE-02C3-4339-B8B5-05C4B968FE6C}" presName="textBox1" presStyleLbl="revTx" presStyleIdx="0" presStyleCnt="1" custAng="17227211" custScaleX="202386" custScaleY="24064" custLinFactNeighborX="-37779" custLinFactNeighborY="-3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CE560-4C02-4FF7-8A84-0D5AB568C7E3}" type="presOf" srcId="{430A57EE-02C3-4339-B8B5-05C4B968FE6C}" destId="{F93F5D77-CEA6-4B89-A39D-A5B9D7FC8452}" srcOrd="0" destOrd="0" presId="urn:microsoft.com/office/officeart/2005/8/layout/arrow2"/>
    <dgm:cxn modelId="{D0EAC99B-1B6B-46F4-9D1B-98CAA21EF064}" srcId="{93307B3E-6E72-4DD2-BC5A-349B388E9D69}" destId="{430A57EE-02C3-4339-B8B5-05C4B968FE6C}" srcOrd="0" destOrd="0" parTransId="{83465AFD-D62A-4599-9A66-F395F6150EA9}" sibTransId="{F45AF222-8B49-4C49-BC7C-0CFFAEE55614}"/>
    <dgm:cxn modelId="{4B15BC0B-1AE0-41E0-AFA3-A7644C015C43}" type="presOf" srcId="{93307B3E-6E72-4DD2-BC5A-349B388E9D69}" destId="{5605E4F5-A281-4E5B-8A76-D7A3631B9C6A}" srcOrd="0" destOrd="0" presId="urn:microsoft.com/office/officeart/2005/8/layout/arrow2"/>
    <dgm:cxn modelId="{E66E0D7C-0C9D-40C0-B470-395461D2FF24}" type="presParOf" srcId="{5605E4F5-A281-4E5B-8A76-D7A3631B9C6A}" destId="{BAF9E266-7F8F-4C83-9121-FCCE89E90465}" srcOrd="0" destOrd="0" presId="urn:microsoft.com/office/officeart/2005/8/layout/arrow2"/>
    <dgm:cxn modelId="{E63106A0-8687-44A0-A21B-3FD198EBD186}" type="presParOf" srcId="{5605E4F5-A281-4E5B-8A76-D7A3631B9C6A}" destId="{9CDB0C63-5DFD-4DC5-B043-AC83BCCE7112}" srcOrd="1" destOrd="0" presId="urn:microsoft.com/office/officeart/2005/8/layout/arrow2"/>
    <dgm:cxn modelId="{D6650452-352E-4557-B0D1-06324A965E98}" type="presParOf" srcId="{9CDB0C63-5DFD-4DC5-B043-AC83BCCE7112}" destId="{1FE402B4-1C98-4065-8321-E3CE38859A03}" srcOrd="0" destOrd="0" presId="urn:microsoft.com/office/officeart/2005/8/layout/arrow2"/>
    <dgm:cxn modelId="{3AE28032-DCF0-4317-AA0A-04999BF5B72A}" type="presParOf" srcId="{9CDB0C63-5DFD-4DC5-B043-AC83BCCE7112}" destId="{F93F5D77-CEA6-4B89-A39D-A5B9D7FC845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A0478-EC4D-4C8B-BC9A-AC21EFAFDD9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F59ED9E0-4255-4A31-8B5B-D4BC8C69106B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Термосанація</a:t>
          </a:r>
          <a:r>
            <a: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у бюджетних установах міста Києва</a:t>
          </a:r>
          <a:r>
            <a:rPr lang="uk-UA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uk-UA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Укладання </a:t>
          </a:r>
          <a:r>
            <a:rPr lang="uk-UA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енергосервісних</a:t>
          </a:r>
          <a:r>
            <a: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контрактів щодо впровадження заходів з енергозбереження у бюджетних установах міста Києва»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6BECB-0C12-44C3-9E4B-EAF32C52D9F2}" type="parTrans" cxnId="{23CDDA17-EE7E-4B79-8D01-793C45A26319}">
      <dgm:prSet/>
      <dgm:spPr/>
      <dgm:t>
        <a:bodyPr/>
        <a:lstStyle/>
        <a:p>
          <a:endParaRPr lang="ru-RU"/>
        </a:p>
      </dgm:t>
    </dgm:pt>
    <dgm:pt modelId="{E9B92A99-C014-4C92-A7A9-D9A468AAAF8E}" type="sibTrans" cxnId="{23CDDA17-EE7E-4B79-8D01-793C45A26319}">
      <dgm:prSet/>
      <dgm:spPr/>
      <dgm:t>
        <a:bodyPr/>
        <a:lstStyle/>
        <a:p>
          <a:endParaRPr lang="ru-RU"/>
        </a:p>
      </dgm:t>
    </dgm:pt>
    <dgm:pt modelId="{B74C5984-7EF1-4E3F-87DA-DBC888500F7A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громадського транспорту Києва: </a:t>
          </a:r>
          <a:r>
            <a:rPr lang="uk-UA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ПасТранс</a:t>
          </a:r>
          <a:r>
            <a: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план покращення фінансових та операційних показників діяльності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29806-A6B6-4BD2-B817-96AD6E7727DF}" type="parTrans" cxnId="{3EC56D98-9185-459E-94C1-B8C8E001BA56}">
      <dgm:prSet/>
      <dgm:spPr/>
      <dgm:t>
        <a:bodyPr/>
        <a:lstStyle/>
        <a:p>
          <a:endParaRPr lang="ru-RU"/>
        </a:p>
      </dgm:t>
    </dgm:pt>
    <dgm:pt modelId="{FD261B61-29B1-4871-8B5D-5F67A5A6E587}" type="sibTrans" cxnId="{3EC56D98-9185-459E-94C1-B8C8E001BA56}">
      <dgm:prSet/>
      <dgm:spPr/>
      <dgm:t>
        <a:bodyPr/>
        <a:lstStyle/>
        <a:p>
          <a:endParaRPr lang="ru-RU"/>
        </a:p>
      </dgm:t>
    </dgm:pt>
    <dgm:pt modelId="{3EF5CA67-97D8-4591-BCA9-E776DA6557D5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Київський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міський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транспорт: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Київський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метрополітен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фінансової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операційної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D155069-708F-4BC2-A00D-CEFBFFFB0E71}" type="parTrans" cxnId="{6D318BAF-4197-41DD-ABDD-F37C2F30B1FA}">
      <dgm:prSet/>
      <dgm:spPr/>
      <dgm:t>
        <a:bodyPr/>
        <a:lstStyle/>
        <a:p>
          <a:endParaRPr lang="ru-RU"/>
        </a:p>
      </dgm:t>
    </dgm:pt>
    <dgm:pt modelId="{F5ED98BC-AD77-4117-8750-01EEEDF0E5FF}" type="sibTrans" cxnId="{6D318BAF-4197-41DD-ABDD-F37C2F30B1FA}">
      <dgm:prSet/>
      <dgm:spPr/>
      <dgm:t>
        <a:bodyPr/>
        <a:lstStyle/>
        <a:p>
          <a:endParaRPr lang="ru-RU"/>
        </a:p>
      </dgm:t>
    </dgm:pt>
    <dgm:pt modelId="{00901384-7D60-4AC6-989A-9E886B88D07C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Вартість: </a:t>
          </a:r>
          <a:r>
            <a: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1 500 000,00 €, </a:t>
          </a:r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 реалізації: 01.01.2014 – 31.12.2017 </a:t>
          </a:r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D8F-5C09-4DBB-BE31-9A0AD3F20207}" type="parTrans" cxnId="{9AD4A42F-D86D-4506-912A-6998E046C8B0}">
      <dgm:prSet/>
      <dgm:spPr/>
      <dgm:t>
        <a:bodyPr/>
        <a:lstStyle/>
        <a:p>
          <a:endParaRPr lang="ru-RU"/>
        </a:p>
      </dgm:t>
    </dgm:pt>
    <dgm:pt modelId="{10534B96-51D0-4155-888F-80114D4769E1}" type="sibTrans" cxnId="{9AD4A42F-D86D-4506-912A-6998E046C8B0}">
      <dgm:prSet/>
      <dgm:spPr/>
      <dgm:t>
        <a:bodyPr/>
        <a:lstStyle/>
        <a:p>
          <a:endParaRPr lang="ru-RU"/>
        </a:p>
      </dgm:t>
    </dgm:pt>
    <dgm:pt modelId="{B02F3BB1-34A4-4C56-BDD4-579CA3AFDF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Вартість: </a:t>
          </a:r>
          <a:r>
            <a: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200 000,00 €</a:t>
          </a:r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період реалізації: 01.04.2016 – 31.01.2017 </a:t>
          </a:r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42CCC-98C0-44C4-9DF0-50FE405E6EB7}" type="parTrans" cxnId="{78F003A7-50B1-479F-A8A9-891A62E4743E}">
      <dgm:prSet/>
      <dgm:spPr/>
      <dgm:t>
        <a:bodyPr/>
        <a:lstStyle/>
        <a:p>
          <a:endParaRPr lang="ru-RU"/>
        </a:p>
      </dgm:t>
    </dgm:pt>
    <dgm:pt modelId="{C1D34458-6B7C-401C-9305-7FDE1B528D2C}" type="sibTrans" cxnId="{78F003A7-50B1-479F-A8A9-891A62E4743E}">
      <dgm:prSet/>
      <dgm:spPr/>
      <dgm:t>
        <a:bodyPr/>
        <a:lstStyle/>
        <a:p>
          <a:endParaRPr lang="ru-RU"/>
        </a:p>
      </dgm:t>
    </dgm:pt>
    <dgm:pt modelId="{75AFC8D1-AF95-4566-8907-E6215D0EEE6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Вартість: </a:t>
          </a:r>
          <a:r>
            <a: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200 000,00 €, </a:t>
          </a:r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 реалізації: 15.02.2017 – 31.12.2017 р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BCAE3-5783-46E3-8954-3E35DA667C63}" type="parTrans" cxnId="{682E3E17-9BC4-409B-889D-2A2C2D6C77A1}">
      <dgm:prSet/>
      <dgm:spPr/>
      <dgm:t>
        <a:bodyPr/>
        <a:lstStyle/>
        <a:p>
          <a:endParaRPr lang="ru-RU"/>
        </a:p>
      </dgm:t>
    </dgm:pt>
    <dgm:pt modelId="{17E5B26D-6718-4216-B5E1-BE08B2A3C654}" type="sibTrans" cxnId="{682E3E17-9BC4-409B-889D-2A2C2D6C77A1}">
      <dgm:prSet/>
      <dgm:spPr/>
      <dgm:t>
        <a:bodyPr/>
        <a:lstStyle/>
        <a:p>
          <a:endParaRPr lang="ru-RU"/>
        </a:p>
      </dgm:t>
    </dgm:pt>
    <dgm:pt modelId="{A343DC41-D75E-4DE6-B667-85E72F172390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8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</a:gra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82CE1F2-0D9A-4AC0-B643-6715FE0C3ED5}" type="parTrans" cxnId="{B276D9CE-ADB4-4C9F-B482-CDBC24ADC423}">
      <dgm:prSet/>
      <dgm:spPr/>
      <dgm:t>
        <a:bodyPr/>
        <a:lstStyle/>
        <a:p>
          <a:endParaRPr lang="ru-RU"/>
        </a:p>
      </dgm:t>
    </dgm:pt>
    <dgm:pt modelId="{E227737D-BEC4-4627-A144-3DEFD4CAB9C7}" type="sibTrans" cxnId="{B276D9CE-ADB4-4C9F-B482-CDBC24ADC423}">
      <dgm:prSet/>
      <dgm:spPr/>
      <dgm:t>
        <a:bodyPr/>
        <a:lstStyle/>
        <a:p>
          <a:endParaRPr lang="ru-RU"/>
        </a:p>
      </dgm:t>
    </dgm:pt>
    <dgm:pt modelId="{01A9859A-2225-4417-BFC8-0836D2B7CBA3}" type="pres">
      <dgm:prSet presAssocID="{1CDA0478-EC4D-4C8B-BC9A-AC21EFAFDD99}" presName="linear" presStyleCnt="0">
        <dgm:presLayoutVars>
          <dgm:dir/>
          <dgm:resizeHandles val="exact"/>
        </dgm:presLayoutVars>
      </dgm:prSet>
      <dgm:spPr/>
    </dgm:pt>
    <dgm:pt modelId="{9205B865-E41C-4BF0-9D70-52A4867AAECE}" type="pres">
      <dgm:prSet presAssocID="{A343DC41-D75E-4DE6-B667-85E72F172390}" presName="comp" presStyleCnt="0"/>
      <dgm:spPr/>
    </dgm:pt>
    <dgm:pt modelId="{455EF0AB-433F-41B6-9396-1AE2A77FF3FC}" type="pres">
      <dgm:prSet presAssocID="{A343DC41-D75E-4DE6-B667-85E72F172390}" presName="box" presStyleLbl="node1" presStyleIdx="0" presStyleCnt="4" custScaleX="49044" custScaleY="72087" custLinFactNeighborX="-4863" custLinFactNeighborY="1149"/>
      <dgm:spPr/>
      <dgm:t>
        <a:bodyPr/>
        <a:lstStyle/>
        <a:p>
          <a:endParaRPr lang="ru-RU"/>
        </a:p>
      </dgm:t>
    </dgm:pt>
    <dgm:pt modelId="{E5B9F632-A10D-4D64-957E-E466751B5E29}" type="pres">
      <dgm:prSet presAssocID="{A343DC41-D75E-4DE6-B667-85E72F172390}" presName="img" presStyleLbl="fgImgPlace1" presStyleIdx="0" presStyleCnt="4" custFlipVert="1" custScaleX="13273" custScaleY="31263"/>
      <dgm:spPr>
        <a:noFill/>
      </dgm:spPr>
    </dgm:pt>
    <dgm:pt modelId="{C4565DDF-BE12-42FD-AA8D-30FB80B21D77}" type="pres">
      <dgm:prSet presAssocID="{A343DC41-D75E-4DE6-B667-85E72F17239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85D3-B4B3-4FAD-9B41-0463174FD255}" type="pres">
      <dgm:prSet presAssocID="{E227737D-BEC4-4627-A144-3DEFD4CAB9C7}" presName="spacer" presStyleCnt="0"/>
      <dgm:spPr/>
    </dgm:pt>
    <dgm:pt modelId="{D622518F-AD4A-4A04-AB96-DE27CABC5251}" type="pres">
      <dgm:prSet presAssocID="{F59ED9E0-4255-4A31-8B5B-D4BC8C69106B}" presName="comp" presStyleCnt="0"/>
      <dgm:spPr/>
    </dgm:pt>
    <dgm:pt modelId="{8BB1DA48-3BB6-46C5-AC58-4E3036F16CB4}" type="pres">
      <dgm:prSet presAssocID="{F59ED9E0-4255-4A31-8B5B-D4BC8C69106B}" presName="box" presStyleLbl="node1" presStyleIdx="1" presStyleCnt="4" custScaleY="131715"/>
      <dgm:spPr/>
      <dgm:t>
        <a:bodyPr/>
        <a:lstStyle/>
        <a:p>
          <a:endParaRPr lang="ru-RU"/>
        </a:p>
      </dgm:t>
    </dgm:pt>
    <dgm:pt modelId="{15FBCEE9-8C73-4770-BCA9-65DA5F86697A}" type="pres">
      <dgm:prSet presAssocID="{F59ED9E0-4255-4A31-8B5B-D4BC8C69106B}" presName="img" presStyleLbl="fgImgPlace1" presStyleIdx="1" presStyleCnt="4" custScaleX="115689" custScaleY="53677" custLinFactNeighborX="-1159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C4EABE88-C373-43E3-86C3-B08BB018655A}" type="pres">
      <dgm:prSet presAssocID="{F59ED9E0-4255-4A31-8B5B-D4BC8C69106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06745-2EBF-4C68-BE7C-891D34BC6494}" type="pres">
      <dgm:prSet presAssocID="{E9B92A99-C014-4C92-A7A9-D9A468AAAF8E}" presName="spacer" presStyleCnt="0"/>
      <dgm:spPr/>
    </dgm:pt>
    <dgm:pt modelId="{ECD81F89-29A0-4B60-9733-F296212FDBDB}" type="pres">
      <dgm:prSet presAssocID="{B74C5984-7EF1-4E3F-87DA-DBC888500F7A}" presName="comp" presStyleCnt="0"/>
      <dgm:spPr/>
    </dgm:pt>
    <dgm:pt modelId="{88AF9691-FFF4-4153-9E38-47A5F641F933}" type="pres">
      <dgm:prSet presAssocID="{B74C5984-7EF1-4E3F-87DA-DBC888500F7A}" presName="box" presStyleLbl="node1" presStyleIdx="2" presStyleCnt="4" custScaleY="106838"/>
      <dgm:spPr/>
      <dgm:t>
        <a:bodyPr/>
        <a:lstStyle/>
        <a:p>
          <a:endParaRPr lang="ru-RU"/>
        </a:p>
      </dgm:t>
    </dgm:pt>
    <dgm:pt modelId="{5901854F-042E-4965-B207-ED9020CFF639}" type="pres">
      <dgm:prSet presAssocID="{B74C5984-7EF1-4E3F-87DA-DBC888500F7A}" presName="img" presStyleLbl="fgImgPlace1" presStyleIdx="2" presStyleCnt="4" custScaleX="111131" custScaleY="62704" custLinFactNeighborX="-11595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F728BF-0D04-4E89-855F-D4619BEF82FE}" type="pres">
      <dgm:prSet presAssocID="{B74C5984-7EF1-4E3F-87DA-DBC888500F7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98151-71D7-42C3-B88A-E5BEC1C85941}" type="pres">
      <dgm:prSet presAssocID="{FD261B61-29B1-4871-8B5D-5F67A5A6E587}" presName="spacer" presStyleCnt="0"/>
      <dgm:spPr/>
    </dgm:pt>
    <dgm:pt modelId="{B4BA57D7-D5CE-443E-9ABD-8A778A46ACAC}" type="pres">
      <dgm:prSet presAssocID="{3EF5CA67-97D8-4591-BCA9-E776DA6557D5}" presName="comp" presStyleCnt="0"/>
      <dgm:spPr/>
    </dgm:pt>
    <dgm:pt modelId="{DB6B2CA3-27A8-4147-9548-91DDF3E9D570}" type="pres">
      <dgm:prSet presAssocID="{3EF5CA67-97D8-4591-BCA9-E776DA6557D5}" presName="box" presStyleLbl="node1" presStyleIdx="3" presStyleCnt="4"/>
      <dgm:spPr/>
      <dgm:t>
        <a:bodyPr/>
        <a:lstStyle/>
        <a:p>
          <a:endParaRPr lang="ru-RU"/>
        </a:p>
      </dgm:t>
    </dgm:pt>
    <dgm:pt modelId="{8B22E474-6BCA-4B99-837B-F20352ABD3EC}" type="pres">
      <dgm:prSet presAssocID="{3EF5CA67-97D8-4591-BCA9-E776DA6557D5}" presName="img" presStyleLbl="fgImgPlace1" presStyleIdx="3" presStyleCnt="4" custScaleX="101945" custScaleY="54993" custLinFactNeighborX="-2183" custLinFactNeighborY="-39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7777A2-39E9-4FC7-AD91-FB0773863790}" type="pres">
      <dgm:prSet presAssocID="{3EF5CA67-97D8-4591-BCA9-E776DA6557D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E989D-9B70-436D-A374-15F7D9B20B04}" type="presOf" srcId="{F59ED9E0-4255-4A31-8B5B-D4BC8C69106B}" destId="{8BB1DA48-3BB6-46C5-AC58-4E3036F16CB4}" srcOrd="0" destOrd="0" presId="urn:microsoft.com/office/officeart/2005/8/layout/vList4"/>
    <dgm:cxn modelId="{F7BBC2C8-3B34-41D8-8DAC-B57CFA0673E2}" type="presOf" srcId="{B02F3BB1-34A4-4C56-BDD4-579CA3AFDFFA}" destId="{DB6B2CA3-27A8-4147-9548-91DDF3E9D570}" srcOrd="0" destOrd="1" presId="urn:microsoft.com/office/officeart/2005/8/layout/vList4"/>
    <dgm:cxn modelId="{0EEF0F31-6B93-4A90-9498-6F12B33F5410}" type="presOf" srcId="{00901384-7D60-4AC6-989A-9E886B88D07C}" destId="{8BB1DA48-3BB6-46C5-AC58-4E3036F16CB4}" srcOrd="0" destOrd="1" presId="urn:microsoft.com/office/officeart/2005/8/layout/vList4"/>
    <dgm:cxn modelId="{3D24C567-A9E2-43C6-B121-BDAED12E8DB1}" type="presOf" srcId="{00901384-7D60-4AC6-989A-9E886B88D07C}" destId="{C4EABE88-C373-43E3-86C3-B08BB018655A}" srcOrd="1" destOrd="1" presId="urn:microsoft.com/office/officeart/2005/8/layout/vList4"/>
    <dgm:cxn modelId="{3EC56D98-9185-459E-94C1-B8C8E001BA56}" srcId="{1CDA0478-EC4D-4C8B-BC9A-AC21EFAFDD99}" destId="{B74C5984-7EF1-4E3F-87DA-DBC888500F7A}" srcOrd="2" destOrd="0" parTransId="{54C29806-A6B6-4BD2-B817-96AD6E7727DF}" sibTransId="{FD261B61-29B1-4871-8B5D-5F67A5A6E587}"/>
    <dgm:cxn modelId="{01286717-ABEA-49DF-B67D-3798CCEAA558}" type="presOf" srcId="{F59ED9E0-4255-4A31-8B5B-D4BC8C69106B}" destId="{C4EABE88-C373-43E3-86C3-B08BB018655A}" srcOrd="1" destOrd="0" presId="urn:microsoft.com/office/officeart/2005/8/layout/vList4"/>
    <dgm:cxn modelId="{FD9C9475-5AA9-4CD1-B7D5-8CC69349B438}" type="presOf" srcId="{A343DC41-D75E-4DE6-B667-85E72F172390}" destId="{455EF0AB-433F-41B6-9396-1AE2A77FF3FC}" srcOrd="0" destOrd="0" presId="urn:microsoft.com/office/officeart/2005/8/layout/vList4"/>
    <dgm:cxn modelId="{C1884EBD-96C0-4369-AC3B-37FCD3821B92}" type="presOf" srcId="{1CDA0478-EC4D-4C8B-BC9A-AC21EFAFDD99}" destId="{01A9859A-2225-4417-BFC8-0836D2B7CBA3}" srcOrd="0" destOrd="0" presId="urn:microsoft.com/office/officeart/2005/8/layout/vList4"/>
    <dgm:cxn modelId="{9AD4A42F-D86D-4506-912A-6998E046C8B0}" srcId="{F59ED9E0-4255-4A31-8B5B-D4BC8C69106B}" destId="{00901384-7D60-4AC6-989A-9E886B88D07C}" srcOrd="0" destOrd="0" parTransId="{1A4B5D8F-5C09-4DBB-BE31-9A0AD3F20207}" sibTransId="{10534B96-51D0-4155-888F-80114D4769E1}"/>
    <dgm:cxn modelId="{B276D9CE-ADB4-4C9F-B482-CDBC24ADC423}" srcId="{1CDA0478-EC4D-4C8B-BC9A-AC21EFAFDD99}" destId="{A343DC41-D75E-4DE6-B667-85E72F172390}" srcOrd="0" destOrd="0" parTransId="{082CE1F2-0D9A-4AC0-B643-6715FE0C3ED5}" sibTransId="{E227737D-BEC4-4627-A144-3DEFD4CAB9C7}"/>
    <dgm:cxn modelId="{B0F3B90E-3981-4142-A0E3-927DF806E0B8}" type="presOf" srcId="{3EF5CA67-97D8-4591-BCA9-E776DA6557D5}" destId="{DB6B2CA3-27A8-4147-9548-91DDF3E9D570}" srcOrd="0" destOrd="0" presId="urn:microsoft.com/office/officeart/2005/8/layout/vList4"/>
    <dgm:cxn modelId="{682E3E17-9BC4-409B-889D-2A2C2D6C77A1}" srcId="{B74C5984-7EF1-4E3F-87DA-DBC888500F7A}" destId="{75AFC8D1-AF95-4566-8907-E6215D0EEE67}" srcOrd="0" destOrd="0" parTransId="{E84BCAE3-5783-46E3-8954-3E35DA667C63}" sibTransId="{17E5B26D-6718-4216-B5E1-BE08B2A3C654}"/>
    <dgm:cxn modelId="{019D627A-855B-433F-B374-8AF33E306470}" type="presOf" srcId="{A343DC41-D75E-4DE6-B667-85E72F172390}" destId="{C4565DDF-BE12-42FD-AA8D-30FB80B21D77}" srcOrd="1" destOrd="0" presId="urn:microsoft.com/office/officeart/2005/8/layout/vList4"/>
    <dgm:cxn modelId="{35D3D780-17DF-4BB2-AD80-1991996E9EC1}" type="presOf" srcId="{B74C5984-7EF1-4E3F-87DA-DBC888500F7A}" destId="{88AF9691-FFF4-4153-9E38-47A5F641F933}" srcOrd="0" destOrd="0" presId="urn:microsoft.com/office/officeart/2005/8/layout/vList4"/>
    <dgm:cxn modelId="{78F003A7-50B1-479F-A8A9-891A62E4743E}" srcId="{3EF5CA67-97D8-4591-BCA9-E776DA6557D5}" destId="{B02F3BB1-34A4-4C56-BDD4-579CA3AFDFFA}" srcOrd="0" destOrd="0" parTransId="{20C42CCC-98C0-44C4-9DF0-50FE405E6EB7}" sibTransId="{C1D34458-6B7C-401C-9305-7FDE1B528D2C}"/>
    <dgm:cxn modelId="{EACD3722-7CED-4E67-930B-656D459BC61F}" type="presOf" srcId="{75AFC8D1-AF95-4566-8907-E6215D0EEE67}" destId="{88AF9691-FFF4-4153-9E38-47A5F641F933}" srcOrd="0" destOrd="1" presId="urn:microsoft.com/office/officeart/2005/8/layout/vList4"/>
    <dgm:cxn modelId="{E7907B05-C7E8-4786-8020-6B3CF3DEB0CB}" type="presOf" srcId="{3EF5CA67-97D8-4591-BCA9-E776DA6557D5}" destId="{C47777A2-39E9-4FC7-AD91-FB0773863790}" srcOrd="1" destOrd="0" presId="urn:microsoft.com/office/officeart/2005/8/layout/vList4"/>
    <dgm:cxn modelId="{EFC4015C-2342-4684-BC74-3FFCC98D6DBD}" type="presOf" srcId="{75AFC8D1-AF95-4566-8907-E6215D0EEE67}" destId="{0CF728BF-0D04-4E89-855F-D4619BEF82FE}" srcOrd="1" destOrd="1" presId="urn:microsoft.com/office/officeart/2005/8/layout/vList4"/>
    <dgm:cxn modelId="{6D318BAF-4197-41DD-ABDD-F37C2F30B1FA}" srcId="{1CDA0478-EC4D-4C8B-BC9A-AC21EFAFDD99}" destId="{3EF5CA67-97D8-4591-BCA9-E776DA6557D5}" srcOrd="3" destOrd="0" parTransId="{2D155069-708F-4BC2-A00D-CEFBFFFB0E71}" sibTransId="{F5ED98BC-AD77-4117-8750-01EEEDF0E5FF}"/>
    <dgm:cxn modelId="{6C41A5C8-2486-4187-9DE7-80B647C55419}" type="presOf" srcId="{B74C5984-7EF1-4E3F-87DA-DBC888500F7A}" destId="{0CF728BF-0D04-4E89-855F-D4619BEF82FE}" srcOrd="1" destOrd="0" presId="urn:microsoft.com/office/officeart/2005/8/layout/vList4"/>
    <dgm:cxn modelId="{F7151884-11A4-4EF6-8D50-56A16D774613}" type="presOf" srcId="{B02F3BB1-34A4-4C56-BDD4-579CA3AFDFFA}" destId="{C47777A2-39E9-4FC7-AD91-FB0773863790}" srcOrd="1" destOrd="1" presId="urn:microsoft.com/office/officeart/2005/8/layout/vList4"/>
    <dgm:cxn modelId="{23CDDA17-EE7E-4B79-8D01-793C45A26319}" srcId="{1CDA0478-EC4D-4C8B-BC9A-AC21EFAFDD99}" destId="{F59ED9E0-4255-4A31-8B5B-D4BC8C69106B}" srcOrd="1" destOrd="0" parTransId="{3886BECB-0C12-44C3-9E4B-EAF32C52D9F2}" sibTransId="{E9B92A99-C014-4C92-A7A9-D9A468AAAF8E}"/>
    <dgm:cxn modelId="{EF21FD33-072A-4B29-A912-20819A214982}" type="presParOf" srcId="{01A9859A-2225-4417-BFC8-0836D2B7CBA3}" destId="{9205B865-E41C-4BF0-9D70-52A4867AAECE}" srcOrd="0" destOrd="0" presId="urn:microsoft.com/office/officeart/2005/8/layout/vList4"/>
    <dgm:cxn modelId="{B4D70FAA-F885-4187-A476-D31D451CC1C5}" type="presParOf" srcId="{9205B865-E41C-4BF0-9D70-52A4867AAECE}" destId="{455EF0AB-433F-41B6-9396-1AE2A77FF3FC}" srcOrd="0" destOrd="0" presId="urn:microsoft.com/office/officeart/2005/8/layout/vList4"/>
    <dgm:cxn modelId="{F686046D-9694-4458-B588-6D7FBA72BD4F}" type="presParOf" srcId="{9205B865-E41C-4BF0-9D70-52A4867AAECE}" destId="{E5B9F632-A10D-4D64-957E-E466751B5E29}" srcOrd="1" destOrd="0" presId="urn:microsoft.com/office/officeart/2005/8/layout/vList4"/>
    <dgm:cxn modelId="{7FB9BDEC-14BD-4940-8771-5F21DC7D0AD0}" type="presParOf" srcId="{9205B865-E41C-4BF0-9D70-52A4867AAECE}" destId="{C4565DDF-BE12-42FD-AA8D-30FB80B21D77}" srcOrd="2" destOrd="0" presId="urn:microsoft.com/office/officeart/2005/8/layout/vList4"/>
    <dgm:cxn modelId="{2225B9BF-A574-4A0B-853A-C91BDBB10E1C}" type="presParOf" srcId="{01A9859A-2225-4417-BFC8-0836D2B7CBA3}" destId="{6FC685D3-B4B3-4FAD-9B41-0463174FD255}" srcOrd="1" destOrd="0" presId="urn:microsoft.com/office/officeart/2005/8/layout/vList4"/>
    <dgm:cxn modelId="{840EF606-16B7-482D-B7C3-7379C06C94BB}" type="presParOf" srcId="{01A9859A-2225-4417-BFC8-0836D2B7CBA3}" destId="{D622518F-AD4A-4A04-AB96-DE27CABC5251}" srcOrd="2" destOrd="0" presId="urn:microsoft.com/office/officeart/2005/8/layout/vList4"/>
    <dgm:cxn modelId="{2A7F2AFA-1413-4292-A662-21CF1756F83F}" type="presParOf" srcId="{D622518F-AD4A-4A04-AB96-DE27CABC5251}" destId="{8BB1DA48-3BB6-46C5-AC58-4E3036F16CB4}" srcOrd="0" destOrd="0" presId="urn:microsoft.com/office/officeart/2005/8/layout/vList4"/>
    <dgm:cxn modelId="{053064B9-57C7-49F4-B765-E648A0CD2199}" type="presParOf" srcId="{D622518F-AD4A-4A04-AB96-DE27CABC5251}" destId="{15FBCEE9-8C73-4770-BCA9-65DA5F86697A}" srcOrd="1" destOrd="0" presId="urn:microsoft.com/office/officeart/2005/8/layout/vList4"/>
    <dgm:cxn modelId="{F1708A6D-0988-4BBF-A25C-FEFF75DA73AA}" type="presParOf" srcId="{D622518F-AD4A-4A04-AB96-DE27CABC5251}" destId="{C4EABE88-C373-43E3-86C3-B08BB018655A}" srcOrd="2" destOrd="0" presId="urn:microsoft.com/office/officeart/2005/8/layout/vList4"/>
    <dgm:cxn modelId="{F4449136-F9E2-42DA-827C-3A8A1FECE870}" type="presParOf" srcId="{01A9859A-2225-4417-BFC8-0836D2B7CBA3}" destId="{02906745-2EBF-4C68-BE7C-891D34BC6494}" srcOrd="3" destOrd="0" presId="urn:microsoft.com/office/officeart/2005/8/layout/vList4"/>
    <dgm:cxn modelId="{FD82A7B5-463D-4658-B460-20DC6643C17D}" type="presParOf" srcId="{01A9859A-2225-4417-BFC8-0836D2B7CBA3}" destId="{ECD81F89-29A0-4B60-9733-F296212FDBDB}" srcOrd="4" destOrd="0" presId="urn:microsoft.com/office/officeart/2005/8/layout/vList4"/>
    <dgm:cxn modelId="{2398979D-6344-4BD5-8BA8-9B11F7743E0E}" type="presParOf" srcId="{ECD81F89-29A0-4B60-9733-F296212FDBDB}" destId="{88AF9691-FFF4-4153-9E38-47A5F641F933}" srcOrd="0" destOrd="0" presId="urn:microsoft.com/office/officeart/2005/8/layout/vList4"/>
    <dgm:cxn modelId="{49E2F58F-BABF-49DB-9680-60C0874E7949}" type="presParOf" srcId="{ECD81F89-29A0-4B60-9733-F296212FDBDB}" destId="{5901854F-042E-4965-B207-ED9020CFF639}" srcOrd="1" destOrd="0" presId="urn:microsoft.com/office/officeart/2005/8/layout/vList4"/>
    <dgm:cxn modelId="{D9143AB1-C213-455F-8995-A3B051BB0173}" type="presParOf" srcId="{ECD81F89-29A0-4B60-9733-F296212FDBDB}" destId="{0CF728BF-0D04-4E89-855F-D4619BEF82FE}" srcOrd="2" destOrd="0" presId="urn:microsoft.com/office/officeart/2005/8/layout/vList4"/>
    <dgm:cxn modelId="{0BE17767-2E4F-42E2-8309-DC95BDF16B98}" type="presParOf" srcId="{01A9859A-2225-4417-BFC8-0836D2B7CBA3}" destId="{F2998151-71D7-42C3-B88A-E5BEC1C85941}" srcOrd="5" destOrd="0" presId="urn:microsoft.com/office/officeart/2005/8/layout/vList4"/>
    <dgm:cxn modelId="{9A3518BF-27C5-49F1-A481-7CF6E19EC5D4}" type="presParOf" srcId="{01A9859A-2225-4417-BFC8-0836D2B7CBA3}" destId="{B4BA57D7-D5CE-443E-9ABD-8A778A46ACAC}" srcOrd="6" destOrd="0" presId="urn:microsoft.com/office/officeart/2005/8/layout/vList4"/>
    <dgm:cxn modelId="{037DCDB1-3F73-4F0C-A98C-8C956C8CF6E4}" type="presParOf" srcId="{B4BA57D7-D5CE-443E-9ABD-8A778A46ACAC}" destId="{DB6B2CA3-27A8-4147-9548-91DDF3E9D570}" srcOrd="0" destOrd="0" presId="urn:microsoft.com/office/officeart/2005/8/layout/vList4"/>
    <dgm:cxn modelId="{32CB9FBC-79E5-4D1A-A397-B554C7A724F0}" type="presParOf" srcId="{B4BA57D7-D5CE-443E-9ABD-8A778A46ACAC}" destId="{8B22E474-6BCA-4B99-837B-F20352ABD3EC}" srcOrd="1" destOrd="0" presId="urn:microsoft.com/office/officeart/2005/8/layout/vList4"/>
    <dgm:cxn modelId="{C3E285AF-1D6B-45E9-8BB2-B07F96842673}" type="presParOf" srcId="{B4BA57D7-D5CE-443E-9ABD-8A778A46ACAC}" destId="{C47777A2-39E9-4FC7-AD91-FB077386379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A0478-EC4D-4C8B-BC9A-AC21EFAFDD9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F59ED9E0-4255-4A31-8B5B-D4BC8C69106B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 sz="13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робочої документації на модернізацію </a:t>
          </a:r>
          <a:r>
            <a:rPr lang="uk-UA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Бортницької</a:t>
          </a:r>
          <a:r>
            <a:rPr lang="uk-UA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станції аерації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6BECB-0C12-44C3-9E4B-EAF32C52D9F2}" type="parTrans" cxnId="{23CDDA17-EE7E-4B79-8D01-793C45A26319}">
      <dgm:prSet/>
      <dgm:spPr/>
      <dgm:t>
        <a:bodyPr/>
        <a:lstStyle/>
        <a:p>
          <a:endParaRPr lang="ru-RU"/>
        </a:p>
      </dgm:t>
    </dgm:pt>
    <dgm:pt modelId="{E9B92A99-C014-4C92-A7A9-D9A468AAAF8E}" type="sibTrans" cxnId="{23CDDA17-EE7E-4B79-8D01-793C45A26319}">
      <dgm:prSet/>
      <dgm:spPr/>
      <dgm:t>
        <a:bodyPr/>
        <a:lstStyle/>
        <a:p>
          <a:endParaRPr lang="ru-RU"/>
        </a:p>
      </dgm:t>
    </dgm:pt>
    <dgm:pt modelId="{00901384-7D60-4AC6-989A-9E886B88D07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Вартість: </a:t>
          </a:r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1 619 327 160,00 Ұ, </a:t>
          </a:r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 реалізації: 01.11.2015 – 28.12.2017 р</a:t>
          </a:r>
          <a:r>
            <a: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D8F-5C09-4DBB-BE31-9A0AD3F20207}" type="parTrans" cxnId="{9AD4A42F-D86D-4506-912A-6998E046C8B0}">
      <dgm:prSet/>
      <dgm:spPr/>
      <dgm:t>
        <a:bodyPr/>
        <a:lstStyle/>
        <a:p>
          <a:endParaRPr lang="ru-RU"/>
        </a:p>
      </dgm:t>
    </dgm:pt>
    <dgm:pt modelId="{10534B96-51D0-4155-888F-80114D4769E1}" type="sibTrans" cxnId="{9AD4A42F-D86D-4506-912A-6998E046C8B0}">
      <dgm:prSet/>
      <dgm:spPr/>
      <dgm:t>
        <a:bodyPr/>
        <a:lstStyle/>
        <a:p>
          <a:endParaRPr lang="ru-RU"/>
        </a:p>
      </dgm:t>
    </dgm:pt>
    <dgm:pt modelId="{A343DC41-D75E-4DE6-B667-85E72F172390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8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082CE1F2-0D9A-4AC0-B643-6715FE0C3ED5}" type="parTrans" cxnId="{B276D9CE-ADB4-4C9F-B482-CDBC24ADC423}">
      <dgm:prSet/>
      <dgm:spPr/>
      <dgm:t>
        <a:bodyPr/>
        <a:lstStyle/>
        <a:p>
          <a:endParaRPr lang="ru-RU"/>
        </a:p>
      </dgm:t>
    </dgm:pt>
    <dgm:pt modelId="{E227737D-BEC4-4627-A144-3DEFD4CAB9C7}" type="sibTrans" cxnId="{B276D9CE-ADB4-4C9F-B482-CDBC24ADC423}">
      <dgm:prSet/>
      <dgm:spPr/>
      <dgm:t>
        <a:bodyPr/>
        <a:lstStyle/>
        <a:p>
          <a:endParaRPr lang="ru-RU"/>
        </a:p>
      </dgm:t>
    </dgm:pt>
    <dgm:pt modelId="{01A9859A-2225-4417-BFC8-0836D2B7CBA3}" type="pres">
      <dgm:prSet presAssocID="{1CDA0478-EC4D-4C8B-BC9A-AC21EFAFDD99}" presName="linear" presStyleCnt="0">
        <dgm:presLayoutVars>
          <dgm:dir/>
          <dgm:resizeHandles val="exact"/>
        </dgm:presLayoutVars>
      </dgm:prSet>
      <dgm:spPr/>
    </dgm:pt>
    <dgm:pt modelId="{9205B865-E41C-4BF0-9D70-52A4867AAECE}" type="pres">
      <dgm:prSet presAssocID="{A343DC41-D75E-4DE6-B667-85E72F172390}" presName="comp" presStyleCnt="0"/>
      <dgm:spPr/>
    </dgm:pt>
    <dgm:pt modelId="{455EF0AB-433F-41B6-9396-1AE2A77FF3FC}" type="pres">
      <dgm:prSet presAssocID="{A343DC41-D75E-4DE6-B667-85E72F172390}" presName="box" presStyleLbl="node1" presStyleIdx="0" presStyleCnt="2" custScaleX="49044" custScaleY="72938" custLinFactNeighborX="-6373" custLinFactNeighborY="311"/>
      <dgm:spPr/>
      <dgm:t>
        <a:bodyPr/>
        <a:lstStyle/>
        <a:p>
          <a:endParaRPr lang="ru-RU"/>
        </a:p>
      </dgm:t>
    </dgm:pt>
    <dgm:pt modelId="{E5B9F632-A10D-4D64-957E-E466751B5E29}" type="pres">
      <dgm:prSet presAssocID="{A343DC41-D75E-4DE6-B667-85E72F172390}" presName="img" presStyleLbl="fgImgPlace1" presStyleIdx="0" presStyleCnt="2" custFlipVert="1" custScaleX="13273" custScaleY="31263"/>
      <dgm:spPr>
        <a:noFill/>
      </dgm:spPr>
    </dgm:pt>
    <dgm:pt modelId="{C4565DDF-BE12-42FD-AA8D-30FB80B21D77}" type="pres">
      <dgm:prSet presAssocID="{A343DC41-D75E-4DE6-B667-85E72F17239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85D3-B4B3-4FAD-9B41-0463174FD255}" type="pres">
      <dgm:prSet presAssocID="{E227737D-BEC4-4627-A144-3DEFD4CAB9C7}" presName="spacer" presStyleCnt="0"/>
      <dgm:spPr/>
    </dgm:pt>
    <dgm:pt modelId="{D622518F-AD4A-4A04-AB96-DE27CABC5251}" type="pres">
      <dgm:prSet presAssocID="{F59ED9E0-4255-4A31-8B5B-D4BC8C69106B}" presName="comp" presStyleCnt="0"/>
      <dgm:spPr/>
    </dgm:pt>
    <dgm:pt modelId="{8BB1DA48-3BB6-46C5-AC58-4E3036F16CB4}" type="pres">
      <dgm:prSet presAssocID="{F59ED9E0-4255-4A31-8B5B-D4BC8C69106B}" presName="box" presStyleLbl="node1" presStyleIdx="1" presStyleCnt="2" custScaleY="131715"/>
      <dgm:spPr/>
      <dgm:t>
        <a:bodyPr/>
        <a:lstStyle/>
        <a:p>
          <a:endParaRPr lang="ru-RU"/>
        </a:p>
      </dgm:t>
    </dgm:pt>
    <dgm:pt modelId="{15FBCEE9-8C73-4770-BCA9-65DA5F86697A}" type="pres">
      <dgm:prSet presAssocID="{F59ED9E0-4255-4A31-8B5B-D4BC8C69106B}" presName="img" presStyleLbl="fgImgPlace1" presStyleIdx="1" presStyleCnt="2" custScaleX="115689" custScaleY="53677" custLinFactNeighborX="-11745" custLinFactNeighborY="-9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C4EABE88-C373-43E3-86C3-B08BB018655A}" type="pres">
      <dgm:prSet presAssocID="{F59ED9E0-4255-4A31-8B5B-D4BC8C6910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A52C1-2F9E-454F-A610-AF16827DA8C9}" type="presOf" srcId="{F59ED9E0-4255-4A31-8B5B-D4BC8C69106B}" destId="{C4EABE88-C373-43E3-86C3-B08BB018655A}" srcOrd="1" destOrd="0" presId="urn:microsoft.com/office/officeart/2005/8/layout/vList4"/>
    <dgm:cxn modelId="{C27A3832-37A0-48EF-9953-FBCB8A1131D0}" type="presOf" srcId="{1CDA0478-EC4D-4C8B-BC9A-AC21EFAFDD99}" destId="{01A9859A-2225-4417-BFC8-0836D2B7CBA3}" srcOrd="0" destOrd="0" presId="urn:microsoft.com/office/officeart/2005/8/layout/vList4"/>
    <dgm:cxn modelId="{23CDDA17-EE7E-4B79-8D01-793C45A26319}" srcId="{1CDA0478-EC4D-4C8B-BC9A-AC21EFAFDD99}" destId="{F59ED9E0-4255-4A31-8B5B-D4BC8C69106B}" srcOrd="1" destOrd="0" parTransId="{3886BECB-0C12-44C3-9E4B-EAF32C52D9F2}" sibTransId="{E9B92A99-C014-4C92-A7A9-D9A468AAAF8E}"/>
    <dgm:cxn modelId="{B276D9CE-ADB4-4C9F-B482-CDBC24ADC423}" srcId="{1CDA0478-EC4D-4C8B-BC9A-AC21EFAFDD99}" destId="{A343DC41-D75E-4DE6-B667-85E72F172390}" srcOrd="0" destOrd="0" parTransId="{082CE1F2-0D9A-4AC0-B643-6715FE0C3ED5}" sibTransId="{E227737D-BEC4-4627-A144-3DEFD4CAB9C7}"/>
    <dgm:cxn modelId="{9AD4A42F-D86D-4506-912A-6998E046C8B0}" srcId="{F59ED9E0-4255-4A31-8B5B-D4BC8C69106B}" destId="{00901384-7D60-4AC6-989A-9E886B88D07C}" srcOrd="0" destOrd="0" parTransId="{1A4B5D8F-5C09-4DBB-BE31-9A0AD3F20207}" sibTransId="{10534B96-51D0-4155-888F-80114D4769E1}"/>
    <dgm:cxn modelId="{9E05A1CF-37FB-4581-A756-E72A86071AFB}" type="presOf" srcId="{00901384-7D60-4AC6-989A-9E886B88D07C}" destId="{C4EABE88-C373-43E3-86C3-B08BB018655A}" srcOrd="1" destOrd="1" presId="urn:microsoft.com/office/officeart/2005/8/layout/vList4"/>
    <dgm:cxn modelId="{BADC6540-9BB6-4351-9212-2E3B28E20B45}" type="presOf" srcId="{A343DC41-D75E-4DE6-B667-85E72F172390}" destId="{455EF0AB-433F-41B6-9396-1AE2A77FF3FC}" srcOrd="0" destOrd="0" presId="urn:microsoft.com/office/officeart/2005/8/layout/vList4"/>
    <dgm:cxn modelId="{FAE063D3-63B6-45F5-B45C-E5B2F490DE40}" type="presOf" srcId="{F59ED9E0-4255-4A31-8B5B-D4BC8C69106B}" destId="{8BB1DA48-3BB6-46C5-AC58-4E3036F16CB4}" srcOrd="0" destOrd="0" presId="urn:microsoft.com/office/officeart/2005/8/layout/vList4"/>
    <dgm:cxn modelId="{681A8894-ADD8-4211-A163-BB42770283B3}" type="presOf" srcId="{A343DC41-D75E-4DE6-B667-85E72F172390}" destId="{C4565DDF-BE12-42FD-AA8D-30FB80B21D77}" srcOrd="1" destOrd="0" presId="urn:microsoft.com/office/officeart/2005/8/layout/vList4"/>
    <dgm:cxn modelId="{7A68A564-F01D-4A8A-B25B-41343BA4F720}" type="presOf" srcId="{00901384-7D60-4AC6-989A-9E886B88D07C}" destId="{8BB1DA48-3BB6-46C5-AC58-4E3036F16CB4}" srcOrd="0" destOrd="1" presId="urn:microsoft.com/office/officeart/2005/8/layout/vList4"/>
    <dgm:cxn modelId="{60BFEA37-17EA-4B4F-9560-80268DA4D10A}" type="presParOf" srcId="{01A9859A-2225-4417-BFC8-0836D2B7CBA3}" destId="{9205B865-E41C-4BF0-9D70-52A4867AAECE}" srcOrd="0" destOrd="0" presId="urn:microsoft.com/office/officeart/2005/8/layout/vList4"/>
    <dgm:cxn modelId="{E3011629-D9B1-4363-9A5E-E81B1F85EE41}" type="presParOf" srcId="{9205B865-E41C-4BF0-9D70-52A4867AAECE}" destId="{455EF0AB-433F-41B6-9396-1AE2A77FF3FC}" srcOrd="0" destOrd="0" presId="urn:microsoft.com/office/officeart/2005/8/layout/vList4"/>
    <dgm:cxn modelId="{518ECCDD-524C-4041-BCCA-4CC67216A9E8}" type="presParOf" srcId="{9205B865-E41C-4BF0-9D70-52A4867AAECE}" destId="{E5B9F632-A10D-4D64-957E-E466751B5E29}" srcOrd="1" destOrd="0" presId="urn:microsoft.com/office/officeart/2005/8/layout/vList4"/>
    <dgm:cxn modelId="{EE2D1798-2E32-4CD3-953F-530497D6D8E5}" type="presParOf" srcId="{9205B865-E41C-4BF0-9D70-52A4867AAECE}" destId="{C4565DDF-BE12-42FD-AA8D-30FB80B21D77}" srcOrd="2" destOrd="0" presId="urn:microsoft.com/office/officeart/2005/8/layout/vList4"/>
    <dgm:cxn modelId="{3614A19C-E45B-43C2-8781-9A844B35EA68}" type="presParOf" srcId="{01A9859A-2225-4417-BFC8-0836D2B7CBA3}" destId="{6FC685D3-B4B3-4FAD-9B41-0463174FD255}" srcOrd="1" destOrd="0" presId="urn:microsoft.com/office/officeart/2005/8/layout/vList4"/>
    <dgm:cxn modelId="{B2F9688D-5DF8-446A-8892-2AF618BBBBF6}" type="presParOf" srcId="{01A9859A-2225-4417-BFC8-0836D2B7CBA3}" destId="{D622518F-AD4A-4A04-AB96-DE27CABC5251}" srcOrd="2" destOrd="0" presId="urn:microsoft.com/office/officeart/2005/8/layout/vList4"/>
    <dgm:cxn modelId="{8F57F4A6-6257-4AD8-ACF3-22CD65F44263}" type="presParOf" srcId="{D622518F-AD4A-4A04-AB96-DE27CABC5251}" destId="{8BB1DA48-3BB6-46C5-AC58-4E3036F16CB4}" srcOrd="0" destOrd="0" presId="urn:microsoft.com/office/officeart/2005/8/layout/vList4"/>
    <dgm:cxn modelId="{B6CFB72E-7AF6-4860-B064-CD05879A4848}" type="presParOf" srcId="{D622518F-AD4A-4A04-AB96-DE27CABC5251}" destId="{15FBCEE9-8C73-4770-BCA9-65DA5F86697A}" srcOrd="1" destOrd="0" presId="urn:microsoft.com/office/officeart/2005/8/layout/vList4"/>
    <dgm:cxn modelId="{340222DE-AA78-4909-B111-F386169BC0A6}" type="presParOf" srcId="{D622518F-AD4A-4A04-AB96-DE27CABC5251}" destId="{C4EABE88-C373-43E3-86C3-B08BB01865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A0478-EC4D-4C8B-BC9A-AC21EFAFDD9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F59ED9E0-4255-4A31-8B5B-D4BC8C69106B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13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доступу до надання соціальних послуг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6BECB-0C12-44C3-9E4B-EAF32C52D9F2}" type="parTrans" cxnId="{23CDDA17-EE7E-4B79-8D01-793C45A26319}">
      <dgm:prSet/>
      <dgm:spPr/>
      <dgm:t>
        <a:bodyPr/>
        <a:lstStyle/>
        <a:p>
          <a:endParaRPr lang="ru-RU"/>
        </a:p>
      </dgm:t>
    </dgm:pt>
    <dgm:pt modelId="{E9B92A99-C014-4C92-A7A9-D9A468AAAF8E}" type="sibTrans" cxnId="{23CDDA17-EE7E-4B79-8D01-793C45A26319}">
      <dgm:prSet/>
      <dgm:spPr/>
      <dgm:t>
        <a:bodyPr/>
        <a:lstStyle/>
        <a:p>
          <a:endParaRPr lang="ru-RU"/>
        </a:p>
      </dgm:t>
    </dgm:pt>
    <dgm:pt modelId="{00901384-7D60-4AC6-989A-9E886B88D07C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Вартість: </a:t>
          </a:r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170 000,00 €, </a:t>
          </a:r>
          <a:r>
            <a:rPr lang="uk-UA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 реалізації: 06.08.2015 - 31.12.2017 р.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D8F-5C09-4DBB-BE31-9A0AD3F20207}" type="parTrans" cxnId="{9AD4A42F-D86D-4506-912A-6998E046C8B0}">
      <dgm:prSet/>
      <dgm:spPr/>
      <dgm:t>
        <a:bodyPr/>
        <a:lstStyle/>
        <a:p>
          <a:endParaRPr lang="ru-RU"/>
        </a:p>
      </dgm:t>
    </dgm:pt>
    <dgm:pt modelId="{10534B96-51D0-4155-888F-80114D4769E1}" type="sibTrans" cxnId="{9AD4A42F-D86D-4506-912A-6998E046C8B0}">
      <dgm:prSet/>
      <dgm:spPr/>
      <dgm:t>
        <a:bodyPr/>
        <a:lstStyle/>
        <a:p>
          <a:endParaRPr lang="ru-RU"/>
        </a:p>
      </dgm:t>
    </dgm:pt>
    <dgm:pt modelId="{A343DC41-D75E-4DE6-B667-85E72F172390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8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082CE1F2-0D9A-4AC0-B643-6715FE0C3ED5}" type="parTrans" cxnId="{B276D9CE-ADB4-4C9F-B482-CDBC24ADC423}">
      <dgm:prSet/>
      <dgm:spPr/>
      <dgm:t>
        <a:bodyPr/>
        <a:lstStyle/>
        <a:p>
          <a:endParaRPr lang="ru-RU"/>
        </a:p>
      </dgm:t>
    </dgm:pt>
    <dgm:pt modelId="{E227737D-BEC4-4627-A144-3DEFD4CAB9C7}" type="sibTrans" cxnId="{B276D9CE-ADB4-4C9F-B482-CDBC24ADC423}">
      <dgm:prSet/>
      <dgm:spPr/>
      <dgm:t>
        <a:bodyPr/>
        <a:lstStyle/>
        <a:p>
          <a:endParaRPr lang="ru-RU"/>
        </a:p>
      </dgm:t>
    </dgm:pt>
    <dgm:pt modelId="{01A9859A-2225-4417-BFC8-0836D2B7CBA3}" type="pres">
      <dgm:prSet presAssocID="{1CDA0478-EC4D-4C8B-BC9A-AC21EFAFDD99}" presName="linear" presStyleCnt="0">
        <dgm:presLayoutVars>
          <dgm:dir/>
          <dgm:resizeHandles val="exact"/>
        </dgm:presLayoutVars>
      </dgm:prSet>
      <dgm:spPr/>
    </dgm:pt>
    <dgm:pt modelId="{9205B865-E41C-4BF0-9D70-52A4867AAECE}" type="pres">
      <dgm:prSet presAssocID="{A343DC41-D75E-4DE6-B667-85E72F172390}" presName="comp" presStyleCnt="0"/>
      <dgm:spPr/>
    </dgm:pt>
    <dgm:pt modelId="{455EF0AB-433F-41B6-9396-1AE2A77FF3FC}" type="pres">
      <dgm:prSet presAssocID="{A343DC41-D75E-4DE6-B667-85E72F172390}" presName="box" presStyleLbl="node1" presStyleIdx="0" presStyleCnt="2" custScaleX="49044" custScaleY="72087" custLinFactNeighborX="-6373" custLinFactNeighborY="311"/>
      <dgm:spPr/>
      <dgm:t>
        <a:bodyPr/>
        <a:lstStyle/>
        <a:p>
          <a:endParaRPr lang="ru-RU"/>
        </a:p>
      </dgm:t>
    </dgm:pt>
    <dgm:pt modelId="{E5B9F632-A10D-4D64-957E-E466751B5E29}" type="pres">
      <dgm:prSet presAssocID="{A343DC41-D75E-4DE6-B667-85E72F172390}" presName="img" presStyleLbl="fgImgPlace1" presStyleIdx="0" presStyleCnt="2" custFlipVert="1" custScaleX="13273" custScaleY="31263"/>
      <dgm:spPr>
        <a:noFill/>
      </dgm:spPr>
    </dgm:pt>
    <dgm:pt modelId="{C4565DDF-BE12-42FD-AA8D-30FB80B21D77}" type="pres">
      <dgm:prSet presAssocID="{A343DC41-D75E-4DE6-B667-85E72F17239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85D3-B4B3-4FAD-9B41-0463174FD255}" type="pres">
      <dgm:prSet presAssocID="{E227737D-BEC4-4627-A144-3DEFD4CAB9C7}" presName="spacer" presStyleCnt="0"/>
      <dgm:spPr/>
    </dgm:pt>
    <dgm:pt modelId="{D622518F-AD4A-4A04-AB96-DE27CABC5251}" type="pres">
      <dgm:prSet presAssocID="{F59ED9E0-4255-4A31-8B5B-D4BC8C69106B}" presName="comp" presStyleCnt="0"/>
      <dgm:spPr/>
    </dgm:pt>
    <dgm:pt modelId="{8BB1DA48-3BB6-46C5-AC58-4E3036F16CB4}" type="pres">
      <dgm:prSet presAssocID="{F59ED9E0-4255-4A31-8B5B-D4BC8C69106B}" presName="box" presStyleLbl="node1" presStyleIdx="1" presStyleCnt="2" custScaleY="131896"/>
      <dgm:spPr/>
      <dgm:t>
        <a:bodyPr/>
        <a:lstStyle/>
        <a:p>
          <a:endParaRPr lang="ru-RU"/>
        </a:p>
      </dgm:t>
    </dgm:pt>
    <dgm:pt modelId="{15FBCEE9-8C73-4770-BCA9-65DA5F86697A}" type="pres">
      <dgm:prSet presAssocID="{F59ED9E0-4255-4A31-8B5B-D4BC8C69106B}" presName="img" presStyleLbl="fgImgPlace1" presStyleIdx="1" presStyleCnt="2" custScaleX="115689" custScaleY="53677" custLinFactNeighborX="-1159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4EABE88-C373-43E3-86C3-B08BB018655A}" type="pres">
      <dgm:prSet presAssocID="{F59ED9E0-4255-4A31-8B5B-D4BC8C6910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6D9CE-ADB4-4C9F-B482-CDBC24ADC423}" srcId="{1CDA0478-EC4D-4C8B-BC9A-AC21EFAFDD99}" destId="{A343DC41-D75E-4DE6-B667-85E72F172390}" srcOrd="0" destOrd="0" parTransId="{082CE1F2-0D9A-4AC0-B643-6715FE0C3ED5}" sibTransId="{E227737D-BEC4-4627-A144-3DEFD4CAB9C7}"/>
    <dgm:cxn modelId="{491CAF70-4978-433D-87BB-29A274ADACED}" type="presOf" srcId="{F59ED9E0-4255-4A31-8B5B-D4BC8C69106B}" destId="{C4EABE88-C373-43E3-86C3-B08BB018655A}" srcOrd="1" destOrd="0" presId="urn:microsoft.com/office/officeart/2005/8/layout/vList4"/>
    <dgm:cxn modelId="{98594C2A-F80F-4CE7-B0C5-BDBBB54E91C7}" type="presOf" srcId="{00901384-7D60-4AC6-989A-9E886B88D07C}" destId="{C4EABE88-C373-43E3-86C3-B08BB018655A}" srcOrd="1" destOrd="1" presId="urn:microsoft.com/office/officeart/2005/8/layout/vList4"/>
    <dgm:cxn modelId="{23CDDA17-EE7E-4B79-8D01-793C45A26319}" srcId="{1CDA0478-EC4D-4C8B-BC9A-AC21EFAFDD99}" destId="{F59ED9E0-4255-4A31-8B5B-D4BC8C69106B}" srcOrd="1" destOrd="0" parTransId="{3886BECB-0C12-44C3-9E4B-EAF32C52D9F2}" sibTransId="{E9B92A99-C014-4C92-A7A9-D9A468AAAF8E}"/>
    <dgm:cxn modelId="{7C0131C8-B902-4970-A682-3373896441CB}" type="presOf" srcId="{00901384-7D60-4AC6-989A-9E886B88D07C}" destId="{8BB1DA48-3BB6-46C5-AC58-4E3036F16CB4}" srcOrd="0" destOrd="1" presId="urn:microsoft.com/office/officeart/2005/8/layout/vList4"/>
    <dgm:cxn modelId="{DEAE81D9-8242-4507-AE20-A1E095E8A2B7}" type="presOf" srcId="{F59ED9E0-4255-4A31-8B5B-D4BC8C69106B}" destId="{8BB1DA48-3BB6-46C5-AC58-4E3036F16CB4}" srcOrd="0" destOrd="0" presId="urn:microsoft.com/office/officeart/2005/8/layout/vList4"/>
    <dgm:cxn modelId="{188F1E41-68FC-4AF3-BA54-D3A93633E89D}" type="presOf" srcId="{1CDA0478-EC4D-4C8B-BC9A-AC21EFAFDD99}" destId="{01A9859A-2225-4417-BFC8-0836D2B7CBA3}" srcOrd="0" destOrd="0" presId="urn:microsoft.com/office/officeart/2005/8/layout/vList4"/>
    <dgm:cxn modelId="{7FCEBBEE-F96F-4FD5-A2FA-443E979A496C}" type="presOf" srcId="{A343DC41-D75E-4DE6-B667-85E72F172390}" destId="{455EF0AB-433F-41B6-9396-1AE2A77FF3FC}" srcOrd="0" destOrd="0" presId="urn:microsoft.com/office/officeart/2005/8/layout/vList4"/>
    <dgm:cxn modelId="{BDC785CE-1A4E-4987-865E-430265E83278}" type="presOf" srcId="{A343DC41-D75E-4DE6-B667-85E72F172390}" destId="{C4565DDF-BE12-42FD-AA8D-30FB80B21D77}" srcOrd="1" destOrd="0" presId="urn:microsoft.com/office/officeart/2005/8/layout/vList4"/>
    <dgm:cxn modelId="{9AD4A42F-D86D-4506-912A-6998E046C8B0}" srcId="{F59ED9E0-4255-4A31-8B5B-D4BC8C69106B}" destId="{00901384-7D60-4AC6-989A-9E886B88D07C}" srcOrd="0" destOrd="0" parTransId="{1A4B5D8F-5C09-4DBB-BE31-9A0AD3F20207}" sibTransId="{10534B96-51D0-4155-888F-80114D4769E1}"/>
    <dgm:cxn modelId="{0A595DBD-134C-4101-A961-98B86BC98932}" type="presParOf" srcId="{01A9859A-2225-4417-BFC8-0836D2B7CBA3}" destId="{9205B865-E41C-4BF0-9D70-52A4867AAECE}" srcOrd="0" destOrd="0" presId="urn:microsoft.com/office/officeart/2005/8/layout/vList4"/>
    <dgm:cxn modelId="{9D84CC7A-5F32-4706-8C29-85AC1B209C21}" type="presParOf" srcId="{9205B865-E41C-4BF0-9D70-52A4867AAECE}" destId="{455EF0AB-433F-41B6-9396-1AE2A77FF3FC}" srcOrd="0" destOrd="0" presId="urn:microsoft.com/office/officeart/2005/8/layout/vList4"/>
    <dgm:cxn modelId="{4E629B54-60CC-42BF-8CF0-C514A5F7F892}" type="presParOf" srcId="{9205B865-E41C-4BF0-9D70-52A4867AAECE}" destId="{E5B9F632-A10D-4D64-957E-E466751B5E29}" srcOrd="1" destOrd="0" presId="urn:microsoft.com/office/officeart/2005/8/layout/vList4"/>
    <dgm:cxn modelId="{B7BB52C6-D140-4F5E-85E5-B4A08C661DD5}" type="presParOf" srcId="{9205B865-E41C-4BF0-9D70-52A4867AAECE}" destId="{C4565DDF-BE12-42FD-AA8D-30FB80B21D77}" srcOrd="2" destOrd="0" presId="urn:microsoft.com/office/officeart/2005/8/layout/vList4"/>
    <dgm:cxn modelId="{63D1D8F0-7147-49A0-AD40-8FC2F06247D3}" type="presParOf" srcId="{01A9859A-2225-4417-BFC8-0836D2B7CBA3}" destId="{6FC685D3-B4B3-4FAD-9B41-0463174FD255}" srcOrd="1" destOrd="0" presId="urn:microsoft.com/office/officeart/2005/8/layout/vList4"/>
    <dgm:cxn modelId="{AE5EC20E-A4DF-4B28-B3EE-7B5DC2F60BBD}" type="presParOf" srcId="{01A9859A-2225-4417-BFC8-0836D2B7CBA3}" destId="{D622518F-AD4A-4A04-AB96-DE27CABC5251}" srcOrd="2" destOrd="0" presId="urn:microsoft.com/office/officeart/2005/8/layout/vList4"/>
    <dgm:cxn modelId="{AD7BBC21-893D-468F-8F8B-9855C786670C}" type="presParOf" srcId="{D622518F-AD4A-4A04-AB96-DE27CABC5251}" destId="{8BB1DA48-3BB6-46C5-AC58-4E3036F16CB4}" srcOrd="0" destOrd="0" presId="urn:microsoft.com/office/officeart/2005/8/layout/vList4"/>
    <dgm:cxn modelId="{1E4EFD52-2A60-4E99-8B97-CF844A6E90A6}" type="presParOf" srcId="{D622518F-AD4A-4A04-AB96-DE27CABC5251}" destId="{15FBCEE9-8C73-4770-BCA9-65DA5F86697A}" srcOrd="1" destOrd="0" presId="urn:microsoft.com/office/officeart/2005/8/layout/vList4"/>
    <dgm:cxn modelId="{A7E84019-06A4-4B6F-AC2C-F15A098363E4}" type="presParOf" srcId="{D622518F-AD4A-4A04-AB96-DE27CABC5251}" destId="{C4EABE88-C373-43E3-86C3-B08BB01865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0.45165</cdr:x>
      <cdr:y>0.58611</cdr:y>
    </cdr:from>
    <cdr:to>
      <cdr:x>0.62444</cdr:x>
      <cdr:y>0.65932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0287" y="1729675"/>
          <a:ext cx="74997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0.06036</cdr:x>
      <cdr:y>0.75633</cdr:y>
    </cdr:from>
    <cdr:to>
      <cdr:x>0.44036</cdr:x>
      <cdr:y>0.83158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334" y="2811978"/>
          <a:ext cx="1871885" cy="279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           Освоєно</a:t>
          </a:r>
        </a:p>
        <a:p xmlns:a="http://schemas.openxmlformats.org/drawingml/2006/main">
          <a:endParaRPr lang="uk-UA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0.61999</cdr:x>
      <cdr:y>0.75628</cdr:y>
    </cdr:from>
    <cdr:to>
      <cdr:x>1</cdr:x>
      <cdr:y>0.84582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4079" y="2811781"/>
          <a:ext cx="1871934" cy="33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Освоєно</a:t>
          </a:r>
        </a:p>
        <a:p xmlns:a="http://schemas.openxmlformats.org/drawingml/2006/main">
          <a:endParaRPr lang="uk-UA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0.25439</cdr:x>
      <cdr:y>0.22757</cdr:y>
    </cdr:from>
    <cdr:to>
      <cdr:x>0.42389</cdr:x>
      <cdr:y>0.31575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3107" y="846098"/>
          <a:ext cx="834959" cy="327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5815,5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673" cy="495380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403" y="1"/>
            <a:ext cx="2946672" cy="495380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FEA0F9-A379-4BFB-B7DE-0A544220E825}" type="datetimeFigureOut">
              <a:rPr lang="ru-RU"/>
              <a:pPr>
                <a:defRPr/>
              </a:pPr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283"/>
            <a:ext cx="2946673" cy="495380"/>
          </a:xfrm>
          <a:prstGeom prst="rect">
            <a:avLst/>
          </a:prstGeom>
        </p:spPr>
        <p:txBody>
          <a:bodyPr vert="horz" lIns="91296" tIns="45648" rIns="91296" bIns="4564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403" y="9377283"/>
            <a:ext cx="2946672" cy="495380"/>
          </a:xfrm>
          <a:prstGeom prst="rect">
            <a:avLst/>
          </a:prstGeom>
        </p:spPr>
        <p:txBody>
          <a:bodyPr vert="horz" wrap="square" lIns="91296" tIns="45648" rIns="91296" bIns="456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F77A35-AFD5-4838-A4F8-8AB11C044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1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673" cy="493792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403" y="1"/>
            <a:ext cx="2946672" cy="493792"/>
          </a:xfrm>
          <a:prstGeom prst="rect">
            <a:avLst/>
          </a:prstGeom>
        </p:spPr>
        <p:txBody>
          <a:bodyPr vert="horz" lIns="91296" tIns="45648" rIns="91296" bIns="4564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619DC-1D3C-4BB1-AA4D-6B5F7CED0331}" type="datetimeFigureOut">
              <a:rPr lang="ru-RU"/>
              <a:pPr>
                <a:defRPr/>
              </a:pPr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6" tIns="45648" rIns="91296" bIns="456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9" y="4690229"/>
            <a:ext cx="5437178" cy="4442540"/>
          </a:xfrm>
          <a:prstGeom prst="rect">
            <a:avLst/>
          </a:prstGeom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46673" cy="493791"/>
          </a:xfrm>
          <a:prstGeom prst="rect">
            <a:avLst/>
          </a:prstGeom>
        </p:spPr>
        <p:txBody>
          <a:bodyPr vert="horz" lIns="91296" tIns="45648" rIns="91296" bIns="456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403" y="9378871"/>
            <a:ext cx="2946672" cy="493791"/>
          </a:xfrm>
          <a:prstGeom prst="rect">
            <a:avLst/>
          </a:prstGeom>
        </p:spPr>
        <p:txBody>
          <a:bodyPr vert="horz" wrap="square" lIns="91296" tIns="45648" rIns="91296" bIns="456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16602D-354D-4259-95DA-327B7AA23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5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791" indent="-28722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910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475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039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603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166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6730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294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A160DB-4B7E-4356-A579-1844796D135B}" type="slidenum">
              <a:rPr lang="ru-RU" altLang="ru-RU" sz="1200">
                <a:latin typeface="Calibri" pitchFamily="34" charset="0"/>
              </a:rPr>
              <a:pPr/>
              <a:t>1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512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49" indent="-28626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859" indent="-22869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443" indent="-22869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9426" indent="-22869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010" indent="-2286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0593" indent="-2286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176" indent="-2286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759" indent="-2286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525077-A031-4BBB-8B2E-0BA7D542BAB2}" type="slidenum">
              <a:rPr lang="uk-UA" altLang="ru-RU" sz="1200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uk-UA" alt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8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717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448" indent="-287865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458" indent="-23029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2041" indent="-23029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625" indent="-23029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6F1BF28-D007-4406-B3B7-14BA5AB37339}" type="slidenum">
              <a:rPr lang="uk-UA" altLang="ru-RU" sz="1200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uk-UA" alt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600" indent="-287154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616" indent="-22972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064" indent="-22972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7511" indent="-22972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958" indent="-2297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6403" indent="-2297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5848" indent="-2297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5297" indent="-2297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D94633B-899C-4F76-918C-E8A9EA58068A}" type="slidenum">
              <a:rPr lang="ru-RU" altLang="ru-RU" sz="1200">
                <a:latin typeface="Calibri" pitchFamily="34" charset="0"/>
              </a:rPr>
              <a:pPr/>
              <a:t>12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85C744-7FDB-4A26-ABD6-E6F74E9BE9A6}" type="slidenum">
              <a:rPr lang="ru-RU" altLang="ru-RU" sz="1200">
                <a:latin typeface="Calibri" pitchFamily="34" charset="0"/>
              </a:rPr>
              <a:pPr/>
              <a:t>13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7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B1BF74-34EF-44A6-9510-D9C6543328A3}" type="slidenum">
              <a:rPr lang="ru-RU" altLang="ru-RU" sz="1200">
                <a:latin typeface="Calibri" pitchFamily="34" charset="0"/>
              </a:rPr>
              <a:pPr/>
              <a:t>14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0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98" indent="-28604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951" indent="-22883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9803" indent="-22883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9067" indent="-228836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739" indent="-2288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414" indent="-2288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2087" indent="-2288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9761" indent="-2288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AEA4F8-1E19-437E-B477-CA2D81C1C6CE}" type="slidenum">
              <a:rPr lang="ru-RU" altLang="ru-RU" sz="1200">
                <a:latin typeface="Calibri" pitchFamily="34" charset="0"/>
              </a:rPr>
              <a:pPr/>
              <a:t>15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4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791" indent="-28722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910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475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039" indent="-2297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603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166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6730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294" indent="-2297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525322-1F40-4DCB-8481-4C639965A576}" type="slidenum">
              <a:rPr lang="ru-RU" altLang="ru-RU" sz="1200">
                <a:latin typeface="Calibri" pitchFamily="34" charset="0"/>
              </a:rPr>
              <a:pPr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7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5197" indent="-28563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7315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6879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3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007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571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5136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4700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F1AE26-311C-4E6D-AE92-C749644B65E5}" type="slidenum">
              <a:rPr lang="ru-RU" altLang="ru-RU" sz="1200">
                <a:latin typeface="Calibri" pitchFamily="34" charset="0"/>
              </a:rPr>
              <a:pPr/>
              <a:t>3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963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CFA4B-F9B2-46A2-8841-7242ED76FBC4}" type="slidenum">
              <a:rPr lang="ru-RU" altLang="ru-RU" sz="1200" smtClean="0">
                <a:latin typeface="Calibri" panose="020F0502020204030204" pitchFamily="34" charset="0"/>
              </a:rPr>
              <a:pPr/>
              <a:t>4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8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5718" indent="-28583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118" indent="-22834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004" indent="-22834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293" indent="-22834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178" indent="-2283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6064" indent="-2283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5950" indent="-2283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5835" indent="-2283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584C21-17A2-43D9-82F8-5BD356EFA617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9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5197" indent="-28563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7315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6879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3" indent="-228187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007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571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5136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4700" indent="-2281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D6ED6-C394-47CF-8192-4FF48BB7BDE5}" type="slidenum">
              <a:rPr lang="ru-RU" altLang="ru-RU" sz="1200">
                <a:latin typeface="Calibri" pitchFamily="34" charset="0"/>
              </a:rPr>
              <a:pPr/>
              <a:t>6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756" indent="-28759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396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555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714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72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030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188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347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E26EC6-23FB-42C3-AC64-97118F0FA25A}" type="slidenum">
              <a:rPr lang="ru-RU" altLang="ru-RU" sz="1200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ru-RU" alt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0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161" indent="-286003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799" indent="-2284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958" indent="-2284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7518" indent="-228482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677" indent="-2284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834" indent="-2284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993" indent="-2284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8151" indent="-2284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7702A5-B016-4175-860D-6E0BEBFB023E}" type="slidenum">
              <a:rPr lang="ru-RU" altLang="ru-RU" sz="1200">
                <a:latin typeface="Calibri" pitchFamily="34" charset="0"/>
              </a:rPr>
              <a:pPr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7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756" indent="-28759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396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555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714" indent="-230079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872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030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188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347" indent="-2300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0E8D7-ADF2-42B5-B553-A201B264E239}" type="slidenum">
              <a:rPr lang="ru-RU" altLang="ru-RU" sz="1200">
                <a:latin typeface="Calibri" pitchFamily="34" charset="0"/>
              </a:rPr>
              <a:pPr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3731-BF9A-4CA1-A86D-BBCFCEC01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8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CF54-80E9-4212-9847-50A33C7D5E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3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BED5-7047-421C-923C-EE4605E95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6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1506538"/>
            <a:ext cx="8299938" cy="4589462"/>
          </a:xfrm>
        </p:spPr>
        <p:txBody>
          <a:bodyPr/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9753-7066-43DF-A487-A228C5681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18C4-F801-4624-9829-CE04D91A5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14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8E51-E19E-47AE-9E83-D43BEF1E97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2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67BB-AFBA-4FCB-8FB4-ED70492B0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0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E82A-D050-4B21-A8C5-4B3346187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89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DC59-A4EB-49F4-8BBB-AF068AD8E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4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90D3-C5F4-45C8-B2BA-0F0E9464E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62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E1C7-34AA-409D-9C0A-8FF8B959D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96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2C4866-2F28-41E8-9B5B-758341AAF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7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6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http://www.investinkyiv.gov.ua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diagramLayout" Target="../diagrams/layout4.xml"/><Relationship Id="rId26" Type="http://schemas.openxmlformats.org/officeDocument/2006/relationships/image" Target="../media/image25.png"/><Relationship Id="rId3" Type="http://schemas.openxmlformats.org/officeDocument/2006/relationships/image" Target="../media/image13.jpeg"/><Relationship Id="rId21" Type="http://schemas.microsoft.com/office/2007/relationships/diagramDrawing" Target="../diagrams/drawing4.xml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diagramData" Target="../diagrams/data4.xml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.png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24" Type="http://schemas.openxmlformats.org/officeDocument/2006/relationships/image" Target="../media/image23.png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23" Type="http://schemas.openxmlformats.org/officeDocument/2006/relationships/image" Target="../media/image1.jpeg"/><Relationship Id="rId10" Type="http://schemas.openxmlformats.org/officeDocument/2006/relationships/image" Target="../media/image18.jpeg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Relationship Id="rId22" Type="http://schemas.openxmlformats.org/officeDocument/2006/relationships/image" Target="../media/image22.jpeg"/><Relationship Id="rId27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8575"/>
            <a:ext cx="9193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750" y="19050"/>
            <a:ext cx="77041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Департаменту економіки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інвестицій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 рік)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24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08900" y="106363"/>
            <a:ext cx="1266825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2500" y="1033463"/>
            <a:ext cx="2303463" cy="307975"/>
          </a:xfrm>
          <a:prstGeom prst="rect">
            <a:avLst/>
          </a:prstGeom>
          <a:gradFill>
            <a:gsLst>
              <a:gs pos="0">
                <a:srgbClr val="FFEFD1"/>
              </a:gs>
              <a:gs pos="33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80"/>
          <p:cNvCxnSpPr/>
          <p:nvPr/>
        </p:nvCxnSpPr>
        <p:spPr>
          <a:xfrm>
            <a:off x="4643438" y="1655763"/>
            <a:ext cx="0" cy="119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4"/>
          <p:cNvCxnSpPr/>
          <p:nvPr/>
        </p:nvCxnSpPr>
        <p:spPr>
          <a:xfrm flipV="1">
            <a:off x="665163" y="1484313"/>
            <a:ext cx="7879556" cy="26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903663"/>
            <a:ext cx="102711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 питань розвитку соціальної інфраструктури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803775"/>
            <a:ext cx="1027113" cy="785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 питань </a:t>
            </a:r>
          </a:p>
          <a:p>
            <a:pPr>
              <a:defRPr/>
            </a:pPr>
            <a:r>
              <a:rPr lang="uk-UA" dirty="0" smtClean="0"/>
              <a:t>розвитку житлово-комунального господарства</a:t>
            </a:r>
            <a:endParaRPr lang="ru-RU" dirty="0"/>
          </a:p>
        </p:txBody>
      </p:sp>
      <p:cxnSp>
        <p:nvCxnSpPr>
          <p:cNvPr id="18" name="Прямая соединительная линия 47"/>
          <p:cNvCxnSpPr/>
          <p:nvPr/>
        </p:nvCxnSpPr>
        <p:spPr>
          <a:xfrm>
            <a:off x="173038" y="4989513"/>
            <a:ext cx="1317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513" y="3065463"/>
            <a:ext cx="103981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Зведений відділ з питань капітальних вкладень 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50"/>
          <p:cNvCxnSpPr/>
          <p:nvPr/>
        </p:nvCxnSpPr>
        <p:spPr>
          <a:xfrm flipH="1">
            <a:off x="152400" y="2911475"/>
            <a:ext cx="3175" cy="2078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700" y="1844675"/>
            <a:ext cx="1190625" cy="1062038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 питань капітальних вкладень та розвитку інфраструктури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139"/>
          <p:cNvCxnSpPr/>
          <p:nvPr/>
        </p:nvCxnSpPr>
        <p:spPr>
          <a:xfrm>
            <a:off x="155575" y="4154488"/>
            <a:ext cx="14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151"/>
          <p:cNvCxnSpPr/>
          <p:nvPr/>
        </p:nvCxnSpPr>
        <p:spPr>
          <a:xfrm>
            <a:off x="147638" y="3571875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43"/>
          <p:cNvCxnSpPr/>
          <p:nvPr/>
        </p:nvCxnSpPr>
        <p:spPr>
          <a:xfrm>
            <a:off x="7018338" y="1484313"/>
            <a:ext cx="0" cy="37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43"/>
          <p:cNvCxnSpPr/>
          <p:nvPr/>
        </p:nvCxnSpPr>
        <p:spPr>
          <a:xfrm>
            <a:off x="4645025" y="1484313"/>
            <a:ext cx="0" cy="3960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4338" y="2768600"/>
            <a:ext cx="1057275" cy="50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інвестиційних проектів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85925" y="3371850"/>
            <a:ext cx="106362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залучення інвестицій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76375" y="1844675"/>
            <a:ext cx="1582738" cy="738188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Управління з питань інвестиційної та зовнішньоекономічної політики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9575" y="3802063"/>
            <a:ext cx="106997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</a:t>
            </a:r>
            <a:r>
              <a:rPr lang="uk-UA" dirty="0" err="1" smtClean="0"/>
              <a:t>зовнішньоеконо-мічної</a:t>
            </a:r>
            <a:r>
              <a:rPr lang="uk-UA" dirty="0" smtClean="0"/>
              <a:t> діяльності</a:t>
            </a:r>
            <a:endParaRPr lang="ru-RU" dirty="0"/>
          </a:p>
        </p:txBody>
      </p:sp>
      <p:cxnSp>
        <p:nvCxnSpPr>
          <p:cNvPr id="39" name="Прямая соединительная линия 131"/>
          <p:cNvCxnSpPr/>
          <p:nvPr/>
        </p:nvCxnSpPr>
        <p:spPr>
          <a:xfrm>
            <a:off x="1476375" y="3556000"/>
            <a:ext cx="227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131"/>
          <p:cNvCxnSpPr/>
          <p:nvPr/>
        </p:nvCxnSpPr>
        <p:spPr>
          <a:xfrm>
            <a:off x="1476375" y="3054350"/>
            <a:ext cx="214313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3"/>
          <p:cNvCxnSpPr/>
          <p:nvPr/>
        </p:nvCxnSpPr>
        <p:spPr>
          <a:xfrm>
            <a:off x="2212975" y="1498600"/>
            <a:ext cx="0" cy="346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51400" y="2636838"/>
            <a:ext cx="1376363" cy="254000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Юридичний відділ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29175" y="2997200"/>
            <a:ext cx="1398588" cy="576263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Відділ бухгалтерського обліку та звітності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59338" y="4221163"/>
            <a:ext cx="1368425" cy="900112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Відділ управління персоналом та запобігання виникненню</a:t>
            </a:r>
          </a:p>
          <a:p>
            <a:pPr>
              <a:defRPr/>
            </a:pPr>
            <a:r>
              <a:rPr lang="uk-UA" sz="1050" dirty="0" smtClean="0"/>
              <a:t>корупції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64100" y="5192713"/>
            <a:ext cx="1363663" cy="900112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Відділ з питань контрольно-аналітичної та організаційної роботи</a:t>
            </a:r>
            <a:endParaRPr lang="uk-UA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4829175" y="1852613"/>
            <a:ext cx="1398588" cy="576262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Відділ з адміністрування пайової участі</a:t>
            </a:r>
            <a:endParaRPr lang="uk-UA" sz="1050" dirty="0"/>
          </a:p>
        </p:txBody>
      </p:sp>
      <p:cxnSp>
        <p:nvCxnSpPr>
          <p:cNvPr id="57" name="Прямая соединительная линия 76"/>
          <p:cNvCxnSpPr/>
          <p:nvPr/>
        </p:nvCxnSpPr>
        <p:spPr>
          <a:xfrm>
            <a:off x="3708400" y="2420938"/>
            <a:ext cx="1127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89700" y="2708275"/>
            <a:ext cx="1104900" cy="50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</a:t>
            </a:r>
            <a:r>
              <a:rPr lang="ru-RU" dirty="0" smtClean="0"/>
              <a:t> </a:t>
            </a:r>
            <a:r>
              <a:rPr lang="uk-UA" dirty="0" smtClean="0"/>
              <a:t>тарифів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/>
              <a:t>житлові</a:t>
            </a:r>
            <a:r>
              <a:rPr lang="ru-RU" dirty="0"/>
              <a:t> </a:t>
            </a:r>
            <a:r>
              <a:rPr lang="uk-UA" dirty="0" smtClean="0"/>
              <a:t>послуги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532563" y="4092575"/>
            <a:ext cx="1079500" cy="784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ціноутворення на соціально значущі товари та послуги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40500" y="3429000"/>
            <a:ext cx="1081088" cy="50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тарифів на комунальні послуги </a:t>
            </a:r>
            <a:endParaRPr lang="ru-RU" dirty="0"/>
          </a:p>
        </p:txBody>
      </p:sp>
      <p:cxnSp>
        <p:nvCxnSpPr>
          <p:cNvPr id="64" name="Прямая соединительная линия 165"/>
          <p:cNvCxnSpPr/>
          <p:nvPr/>
        </p:nvCxnSpPr>
        <p:spPr>
          <a:xfrm>
            <a:off x="6372225" y="2492375"/>
            <a:ext cx="0" cy="1776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166"/>
          <p:cNvCxnSpPr/>
          <p:nvPr/>
        </p:nvCxnSpPr>
        <p:spPr>
          <a:xfrm>
            <a:off x="6381750" y="4268788"/>
            <a:ext cx="128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167"/>
          <p:cNvCxnSpPr/>
          <p:nvPr/>
        </p:nvCxnSpPr>
        <p:spPr>
          <a:xfrm flipV="1">
            <a:off x="6373813" y="3611563"/>
            <a:ext cx="153987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169"/>
          <p:cNvSpPr/>
          <p:nvPr/>
        </p:nvSpPr>
        <p:spPr>
          <a:xfrm>
            <a:off x="6372225" y="1825625"/>
            <a:ext cx="1223963" cy="739775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uk-UA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цінової політики </a:t>
            </a:r>
          </a:p>
          <a:p>
            <a:pPr algn="ctr">
              <a:defRPr/>
            </a:pPr>
            <a:endParaRPr lang="uk-UA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201"/>
          <p:cNvCxnSpPr/>
          <p:nvPr/>
        </p:nvCxnSpPr>
        <p:spPr>
          <a:xfrm>
            <a:off x="6372225" y="2924175"/>
            <a:ext cx="117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76600" y="2838450"/>
            <a:ext cx="1116013" cy="527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 питань регіонального розвитку 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3276600" y="3559175"/>
            <a:ext cx="1135063" cy="784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 питань стратегічного розвитку та міських цільових програм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276600" y="4422775"/>
            <a:ext cx="11255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 err="1"/>
              <a:t>Відділ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endParaRPr lang="ru-RU" dirty="0"/>
          </a:p>
        </p:txBody>
      </p:sp>
      <p:cxnSp>
        <p:nvCxnSpPr>
          <p:cNvPr id="73" name="Прямая соединительная линия 16"/>
          <p:cNvCxnSpPr/>
          <p:nvPr/>
        </p:nvCxnSpPr>
        <p:spPr>
          <a:xfrm>
            <a:off x="3132138" y="2708275"/>
            <a:ext cx="7937" cy="2146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32138" y="1844675"/>
            <a:ext cx="1211262" cy="900113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Управління </a:t>
            </a:r>
            <a:r>
              <a:rPr lang="uk-UA" sz="1050" dirty="0"/>
              <a:t>координації регіональної економічної </a:t>
            </a:r>
            <a:r>
              <a:rPr lang="uk-UA" sz="1050" dirty="0" smtClean="0"/>
              <a:t>політики</a:t>
            </a:r>
          </a:p>
        </p:txBody>
      </p:sp>
      <p:cxnSp>
        <p:nvCxnSpPr>
          <p:cNvPr id="76" name="Прямая соединительная линия 79"/>
          <p:cNvCxnSpPr/>
          <p:nvPr/>
        </p:nvCxnSpPr>
        <p:spPr>
          <a:xfrm>
            <a:off x="3135313" y="3851275"/>
            <a:ext cx="13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43"/>
          <p:cNvCxnSpPr/>
          <p:nvPr/>
        </p:nvCxnSpPr>
        <p:spPr>
          <a:xfrm>
            <a:off x="682625" y="1511300"/>
            <a:ext cx="0" cy="311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131"/>
          <p:cNvCxnSpPr/>
          <p:nvPr/>
        </p:nvCxnSpPr>
        <p:spPr>
          <a:xfrm>
            <a:off x="1476375" y="4214813"/>
            <a:ext cx="215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50"/>
          <p:cNvCxnSpPr/>
          <p:nvPr/>
        </p:nvCxnSpPr>
        <p:spPr>
          <a:xfrm>
            <a:off x="1476375" y="2565400"/>
            <a:ext cx="0" cy="163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023225" y="2420938"/>
            <a:ext cx="1042988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організації туристичної діяльності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8023225" y="3171825"/>
            <a:ext cx="1042988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dirty="0" smtClean="0"/>
              <a:t>Відділ з питань іміджевої та інформаційної політики</a:t>
            </a:r>
            <a:endParaRPr lang="ru-RU" dirty="0"/>
          </a:p>
        </p:txBody>
      </p:sp>
      <p:cxnSp>
        <p:nvCxnSpPr>
          <p:cNvPr id="95" name="Прямая соединительная линия 104"/>
          <p:cNvCxnSpPr/>
          <p:nvPr/>
        </p:nvCxnSpPr>
        <p:spPr>
          <a:xfrm>
            <a:off x="7812088" y="2060575"/>
            <a:ext cx="7937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037513" y="1862138"/>
            <a:ext cx="1031875" cy="414337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Управління туризму </a:t>
            </a:r>
          </a:p>
        </p:txBody>
      </p:sp>
      <p:cxnSp>
        <p:nvCxnSpPr>
          <p:cNvPr id="97" name="Прямая соединительная линия 108"/>
          <p:cNvCxnSpPr/>
          <p:nvPr/>
        </p:nvCxnSpPr>
        <p:spPr>
          <a:xfrm>
            <a:off x="7820025" y="3486150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110"/>
          <p:cNvCxnSpPr/>
          <p:nvPr/>
        </p:nvCxnSpPr>
        <p:spPr>
          <a:xfrm>
            <a:off x="7829550" y="2697163"/>
            <a:ext cx="193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123"/>
          <p:cNvCxnSpPr/>
          <p:nvPr/>
        </p:nvCxnSpPr>
        <p:spPr>
          <a:xfrm flipV="1">
            <a:off x="7812088" y="2060575"/>
            <a:ext cx="225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79"/>
          <p:cNvCxnSpPr/>
          <p:nvPr/>
        </p:nvCxnSpPr>
        <p:spPr>
          <a:xfrm>
            <a:off x="3132138" y="3054350"/>
            <a:ext cx="136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79"/>
          <p:cNvCxnSpPr/>
          <p:nvPr/>
        </p:nvCxnSpPr>
        <p:spPr>
          <a:xfrm>
            <a:off x="3132138" y="4854575"/>
            <a:ext cx="136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643438" y="2781300"/>
            <a:ext cx="195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0"/>
          <p:cNvCxnSpPr/>
          <p:nvPr/>
        </p:nvCxnSpPr>
        <p:spPr>
          <a:xfrm>
            <a:off x="4643438" y="2179638"/>
            <a:ext cx="195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0"/>
          <p:cNvCxnSpPr/>
          <p:nvPr/>
        </p:nvCxnSpPr>
        <p:spPr>
          <a:xfrm>
            <a:off x="4643438" y="4581525"/>
            <a:ext cx="195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0"/>
          <p:cNvCxnSpPr/>
          <p:nvPr/>
        </p:nvCxnSpPr>
        <p:spPr>
          <a:xfrm>
            <a:off x="4643438" y="3284538"/>
            <a:ext cx="195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0"/>
          <p:cNvCxnSpPr/>
          <p:nvPr/>
        </p:nvCxnSpPr>
        <p:spPr>
          <a:xfrm>
            <a:off x="4643438" y="5445125"/>
            <a:ext cx="215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10"/>
          <p:cNvCxnSpPr/>
          <p:nvPr/>
        </p:nvCxnSpPr>
        <p:spPr>
          <a:xfrm>
            <a:off x="4643438" y="1341438"/>
            <a:ext cx="0" cy="165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851400" y="3716338"/>
            <a:ext cx="1376363" cy="254000"/>
          </a:xfrm>
          <a:prstGeom prst="rect">
            <a:avLst/>
          </a:prstGeom>
          <a:gradFill>
            <a:gsLst>
              <a:gs pos="0">
                <a:srgbClr val="FFEFD1"/>
              </a:gs>
              <a:gs pos="40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uk-UA" sz="1050" dirty="0" smtClean="0"/>
              <a:t>Сектор </a:t>
            </a:r>
            <a:r>
              <a:rPr lang="uk-UA" sz="1050" dirty="0" err="1" smtClean="0"/>
              <a:t>закупівель</a:t>
            </a:r>
            <a:endParaRPr lang="uk-UA" sz="1050" dirty="0" smtClean="0"/>
          </a:p>
        </p:txBody>
      </p:sp>
      <p:cxnSp>
        <p:nvCxnSpPr>
          <p:cNvPr id="137" name="Прямая соединительная линия 110"/>
          <p:cNvCxnSpPr/>
          <p:nvPr/>
        </p:nvCxnSpPr>
        <p:spPr>
          <a:xfrm>
            <a:off x="5435600" y="3573463"/>
            <a:ext cx="0" cy="168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43"/>
          <p:cNvCxnSpPr/>
          <p:nvPr/>
        </p:nvCxnSpPr>
        <p:spPr>
          <a:xfrm>
            <a:off x="3779838" y="1511300"/>
            <a:ext cx="0" cy="346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43"/>
          <p:cNvCxnSpPr/>
          <p:nvPr/>
        </p:nvCxnSpPr>
        <p:spPr>
          <a:xfrm>
            <a:off x="8531225" y="1484313"/>
            <a:ext cx="1588" cy="360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Заголовок 6"/>
          <p:cNvSpPr>
            <a:spLocks noGrp="1"/>
          </p:cNvSpPr>
          <p:nvPr>
            <p:ph type="title"/>
          </p:nvPr>
        </p:nvSpPr>
        <p:spPr>
          <a:xfrm>
            <a:off x="187325" y="5839292"/>
            <a:ext cx="3448595" cy="963062"/>
          </a:xfrm>
        </p:spPr>
        <p:txBody>
          <a:bodyPr/>
          <a:lstStyle/>
          <a:p>
            <a:pPr algn="l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Департаменту затверджена розпорядженням ВО КМР (КМДА)  від 15.06.2017 № 711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15"/>
          <p:cNvSpPr txBox="1">
            <a:spLocks noChangeAspect="1" noChangeArrowheads="1"/>
          </p:cNvSpPr>
          <p:nvPr/>
        </p:nvSpPr>
        <p:spPr bwMode="auto">
          <a:xfrm>
            <a:off x="6471138" y="5178043"/>
            <a:ext cx="22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i="1" dirty="0" smtClean="0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lang="uk-UA" altLang="ru-RU" sz="1400" b="1" i="1" dirty="0">
                <a:latin typeface="Times New Roman" pitchFamily="18" charset="0"/>
                <a:cs typeface="Times New Roman" pitchFamily="18" charset="0"/>
              </a:rPr>
              <a:t>підрозділів Департаменту: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15"/>
          <p:cNvSpPr txBox="1">
            <a:spLocks noChangeArrowheads="1"/>
          </p:cNvSpPr>
          <p:nvPr/>
        </p:nvSpPr>
        <p:spPr bwMode="auto">
          <a:xfrm>
            <a:off x="6510338" y="5783561"/>
            <a:ext cx="163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вул. Хрещатик, 36 </a:t>
            </a:r>
            <a:endParaRPr lang="uk-UA" alt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488,5 </a:t>
            </a:r>
            <a:r>
              <a:rPr lang="uk-UA" altLang="ru-RU" sz="1200" b="1" i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 м)</a:t>
            </a:r>
            <a:endParaRPr lang="ru-RU" alt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15"/>
          <p:cNvSpPr txBox="1">
            <a:spLocks noChangeArrowheads="1"/>
          </p:cNvSpPr>
          <p:nvPr/>
        </p:nvSpPr>
        <p:spPr bwMode="auto">
          <a:xfrm>
            <a:off x="7081044" y="6245226"/>
            <a:ext cx="2677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вул. Лабораторна,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1/62-А (561,4 </a:t>
            </a:r>
            <a:r>
              <a:rPr lang="uk-UA" altLang="ru-RU" sz="1200" b="1" i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 м)</a:t>
            </a:r>
            <a:endParaRPr lang="ru-RU" alt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7889386" y="5783561"/>
            <a:ext cx="1657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вул. Хрещатик,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12-А </a:t>
            </a:r>
            <a:r>
              <a:rPr lang="uk-UA" altLang="ru-RU" sz="1200" b="1" i="1" dirty="0" smtClean="0">
                <a:latin typeface="Times New Roman" pitchFamily="18" charset="0"/>
                <a:cs typeface="Times New Roman" pitchFamily="18" charset="0"/>
              </a:rPr>
              <a:t>(215,3 </a:t>
            </a:r>
            <a:r>
              <a:rPr lang="uk-UA" altLang="ru-RU" sz="1200" b="1" i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uk-UA" altLang="ru-RU" sz="1200" b="1" i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4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866273" y="1771134"/>
            <a:ext cx="263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Капітальні видатки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85702" y="2252458"/>
            <a:ext cx="1692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1,4 р. більше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5159375" y="1693863"/>
            <a:ext cx="1689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об</a:t>
            </a:r>
            <a:r>
              <a:rPr lang="en-US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 – 8 035 од.</a:t>
            </a:r>
            <a:endParaRPr lang="ru-RU" altLang="ru-RU" sz="1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4344885" y="3001313"/>
          <a:ext cx="2394444" cy="269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7636" y="4439488"/>
            <a:ext cx="400110" cy="86885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07950" y="1246188"/>
            <a:ext cx="88566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економічного і соціального розвитку міста Києва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7729538" y="176213"/>
            <a:ext cx="1368425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endParaRPr lang="uk-UA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975" y="169863"/>
            <a:ext cx="6496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 питань капітальних вкладень та розвитку інфраструктури </a:t>
            </a:r>
            <a:endParaRPr lang="ru-RU" sz="2800" b="1" dirty="0">
              <a:ln w="0"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5021241" y="4277311"/>
          <a:ext cx="3876998" cy="258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5092887" y="1689641"/>
          <a:ext cx="4340268" cy="303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18462" y="1897063"/>
            <a:ext cx="790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 од.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4424" y="3205592"/>
            <a:ext cx="1195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7522 од.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9538" y="4472729"/>
            <a:ext cx="793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375 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0790" y="6116638"/>
            <a:ext cx="977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5836</a:t>
            </a:r>
            <a:r>
              <a:rPr lang="uk-UA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од.</a:t>
            </a:r>
          </a:p>
        </p:txBody>
      </p:sp>
      <p:sp>
        <p:nvSpPr>
          <p:cNvPr id="4113" name="TextBox 15"/>
          <p:cNvSpPr txBox="1">
            <a:spLocks noChangeArrowheads="1"/>
          </p:cNvSpPr>
          <p:nvPr/>
        </p:nvSpPr>
        <p:spPr bwMode="auto">
          <a:xfrm>
            <a:off x="7372350" y="6116638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об</a:t>
            </a:r>
            <a:r>
              <a:rPr lang="en-US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6 211 од.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TextBox 1"/>
          <p:cNvSpPr txBox="1">
            <a:spLocks noChangeArrowheads="1"/>
          </p:cNvSpPr>
          <p:nvPr/>
        </p:nvSpPr>
        <p:spPr bwMode="auto">
          <a:xfrm>
            <a:off x="6559774" y="5890811"/>
            <a:ext cx="749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graphicFrame>
        <p:nvGraphicFramePr>
          <p:cNvPr id="3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49285"/>
              </p:ext>
            </p:extLst>
          </p:nvPr>
        </p:nvGraphicFramePr>
        <p:xfrm>
          <a:off x="197636" y="3014950"/>
          <a:ext cx="4926013" cy="371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16" name="TextBox 29"/>
          <p:cNvSpPr txBox="1">
            <a:spLocks noChangeArrowheads="1"/>
          </p:cNvSpPr>
          <p:nvPr/>
        </p:nvSpPr>
        <p:spPr bwMode="auto">
          <a:xfrm>
            <a:off x="4295775" y="3219286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8086,7</a:t>
            </a:r>
            <a:endParaRPr lang="uk-UA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TextBox 30"/>
          <p:cNvSpPr txBox="1">
            <a:spLocks noChangeArrowheads="1"/>
          </p:cNvSpPr>
          <p:nvPr/>
        </p:nvSpPr>
        <p:spPr bwMode="auto">
          <a:xfrm>
            <a:off x="481178" y="3424738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7198,6</a:t>
            </a:r>
          </a:p>
        </p:txBody>
      </p:sp>
      <p:sp>
        <p:nvSpPr>
          <p:cNvPr id="4118" name="TextBox 32"/>
          <p:cNvSpPr txBox="1">
            <a:spLocks noChangeArrowheads="1"/>
          </p:cNvSpPr>
          <p:nvPr/>
        </p:nvSpPr>
        <p:spPr bwMode="auto">
          <a:xfrm>
            <a:off x="3256614" y="2867454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9 498,5</a:t>
            </a:r>
          </a:p>
        </p:txBody>
      </p:sp>
      <p:sp>
        <p:nvSpPr>
          <p:cNvPr id="34" name="Выгнутая вверх стрелка 33"/>
          <p:cNvSpPr/>
          <p:nvPr/>
        </p:nvSpPr>
        <p:spPr>
          <a:xfrm rot="21269467">
            <a:off x="1465997" y="2150299"/>
            <a:ext cx="3216275" cy="109855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9C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030" y="6636292"/>
            <a:ext cx="96372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*Без придбання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7851" y="6024989"/>
            <a:ext cx="99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2016 рік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86563" y="6024989"/>
            <a:ext cx="99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2017 рік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49745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864" y="1037073"/>
            <a:ext cx="4059088" cy="24639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та доповнення до показників Програми: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 рішень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Київради: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 2017 році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розпоряджень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КМДА щодо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перерозподілу коштів,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межах  передбачених асигнувань: </a:t>
            </a:r>
            <a:endParaRPr lang="uk-U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 2017 році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864" y="3573016"/>
            <a:ext cx="4059088" cy="32849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88900" dist="50800" dir="54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заходів за рахунок резервного фонду бюджету міста Києва: </a:t>
            </a:r>
            <a:endParaRPr lang="ru-RU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розпорядження КМДА 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здійснення заходів, пов’язаних із ліквідацією та запобіганням виникненню надзвичайних ситуацій:</a:t>
            </a:r>
            <a:b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2017 році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4 висновки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можливості виділення коштів з резервного фонду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88672" y="4398963"/>
            <a:ext cx="4955328" cy="24590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проектів за рахунок коштів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фонду регіонального розвитку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Реалізувалися проекти за рахунок коштів державного фонду регіонального розвитку: </a:t>
            </a:r>
          </a:p>
          <a:p>
            <a:pPr marL="14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 - у 2017 році</a:t>
            </a:r>
          </a:p>
          <a:p>
            <a:pPr marL="14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попередній конкурсний відбір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 та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рейтинговий список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проектів: 15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рік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6131" y="689388"/>
            <a:ext cx="4267201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u="sng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та організаційна робота </a:t>
            </a:r>
          </a:p>
        </p:txBody>
      </p:sp>
      <p:sp>
        <p:nvSpPr>
          <p:cNvPr id="9" name="Овал 8"/>
          <p:cNvSpPr/>
          <p:nvPr/>
        </p:nvSpPr>
        <p:spPr>
          <a:xfrm>
            <a:off x="7524750" y="92075"/>
            <a:ext cx="1368425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 </a:t>
            </a:r>
            <a:endParaRPr lang="uk-UA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575" y="-57150"/>
            <a:ext cx="61166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 питань капітальних вкладень та розвитку інфраструктури </a:t>
            </a:r>
            <a:endParaRPr lang="ru-RU" sz="2000" b="1" dirty="0">
              <a:ln w="0"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6764" y="689388"/>
            <a:ext cx="4927236" cy="3709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  <a:tabLst>
                <a:tab pos="-180340" algn="l"/>
              </a:tabLst>
            </a:pPr>
            <a:r>
              <a:rPr lang="uk-UA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Щомісячний</a:t>
            </a:r>
            <a:r>
              <a:rPr lang="uk-UA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контроль </a:t>
            </a:r>
            <a:endParaRPr lang="ru-RU" sz="1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-180340" algn="l"/>
              </a:tabLst>
            </a:pPr>
            <a:r>
              <a:rPr lang="uk-UA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за станом освоєння капітальних видатків:</a:t>
            </a:r>
            <a:endParaRPr lang="ru-RU" sz="1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  <a:tabLst>
                <a:tab pos="-180340" algn="l"/>
                <a:tab pos="-90170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аналіз стану освоєння капітальних видатків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, оформлення розпорядчих документів, розробки ПКД,  дефектних актів, здійснення </a:t>
            </a:r>
            <a:r>
              <a:rPr lang="uk-UA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закупівель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 тощо</a:t>
            </a:r>
            <a:endParaRPr lang="ru-RU" sz="1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  <a:tabLst>
                <a:tab pos="-180340" algn="l"/>
                <a:tab pos="457200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підготовка зведеної аналітичної інформації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щодо стану виконання та фінансування робіт на об’єктах</a:t>
            </a:r>
            <a:endParaRPr lang="ru-RU" sz="1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  <a:tabLst>
                <a:tab pos="-180340" algn="l"/>
                <a:tab pos="457200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розгляд звітів на нарадах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з питань забезпечення життєдіяльності м. Києва,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сесіях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Київської міської ради,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засіданнях постійної комісії Київради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з питань бюджету та соціально-економічного розвитку</a:t>
            </a:r>
            <a:endParaRPr lang="ru-RU" sz="12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11227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>
            <a:off x="528026" y="5272452"/>
            <a:ext cx="534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9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9014" y="213518"/>
            <a:ext cx="6839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інвестиційних конкурсів</a:t>
            </a:r>
            <a:endParaRPr lang="ru-RU" sz="28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33110" y="213518"/>
            <a:ext cx="1155449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23947" y="1363157"/>
            <a:ext cx="26789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67544" y="2745869"/>
            <a:ext cx="26789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67544" y="4279185"/>
            <a:ext cx="26789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0710" y="1212834"/>
            <a:ext cx="3774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підземного переходу на Майдані Незалежності</a:t>
            </a:r>
          </a:p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(інвестиції – 4,4 млн грн)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70419" y="2523419"/>
            <a:ext cx="2156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 будинок </a:t>
            </a:r>
          </a:p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вул. Оноре де Бальзака</a:t>
            </a:r>
          </a:p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(інвестиції – 225,2 млн грн)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95215" y="4184849"/>
            <a:ext cx="3917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 комплекс на </a:t>
            </a:r>
            <a:r>
              <a:rPr lang="uk-UA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Генерала Ватутіна</a:t>
            </a:r>
          </a:p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(інвестиції – 273 млн грн)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28026" y="2276872"/>
            <a:ext cx="5340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28026" y="3864202"/>
            <a:ext cx="5340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1" name="Picture 23" descr="Переход Садовая Ворошиловск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06" y="1212834"/>
            <a:ext cx="1030214" cy="74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Картинки по запросу малоповерхова забуд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6" y="2578761"/>
            <a:ext cx="1030214" cy="8779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люс 44"/>
          <p:cNvSpPr/>
          <p:nvPr/>
        </p:nvSpPr>
        <p:spPr>
          <a:xfrm>
            <a:off x="3972048" y="2777580"/>
            <a:ext cx="270272" cy="3413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15" name="Picture 27" descr="Макет. Спорткомплекс будет вмещать от 4,5 до 8 тысяч зрителей. Фото КГГА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336" y="4149080"/>
            <a:ext cx="1047561" cy="7555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184577" y="2537584"/>
            <a:ext cx="1784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904.88 </a:t>
            </a:r>
            <a:r>
              <a:rPr lang="uk-UA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житла для потерпілих від ГІБК «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Еліта-Центр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830" y="950255"/>
            <a:ext cx="355380" cy="58964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86247" y="1112807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700" dirty="0"/>
          </a:p>
        </p:txBody>
      </p:sp>
      <p:sp>
        <p:nvSpPr>
          <p:cNvPr id="46" name="Стрелка вправо 45"/>
          <p:cNvSpPr/>
          <p:nvPr/>
        </p:nvSpPr>
        <p:spPr>
          <a:xfrm>
            <a:off x="467544" y="5804637"/>
            <a:ext cx="26789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8431" y="5498821"/>
            <a:ext cx="3749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футбольного поля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супутньою інфраструктурою ліцею «Голосіївський»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№241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 Києва </a:t>
            </a:r>
          </a:p>
          <a:p>
            <a:pPr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(інвестиції – 3,61 млн грн)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781" y="5618196"/>
            <a:ext cx="1038651" cy="686229"/>
          </a:xfrm>
          <a:prstGeom prst="rect">
            <a:avLst/>
          </a:prstGeom>
        </p:spPr>
      </p:pic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741933851"/>
              </p:ext>
            </p:extLst>
          </p:nvPr>
        </p:nvGraphicFramePr>
        <p:xfrm>
          <a:off x="5877013" y="1940416"/>
          <a:ext cx="3130440" cy="279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5868143" y="950255"/>
            <a:ext cx="1" cy="5896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задержка 9"/>
          <p:cNvSpPr/>
          <p:nvPr/>
        </p:nvSpPr>
        <p:spPr>
          <a:xfrm>
            <a:off x="5898686" y="4774486"/>
            <a:ext cx="3245314" cy="1966882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2349" y="4820204"/>
            <a:ext cx="30815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149 консультацій </a:t>
            </a:r>
          </a:p>
          <a:p>
            <a:pPr>
              <a:defRPr/>
            </a:pP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суб’єктам ЗЕД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контракти) 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спільну інвестиційну діяльність за участю іноземного 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разов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індивідуальні) ліцензії </a:t>
            </a: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імпорт та експорт товарів суб’єктам ЗЕД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 суб'єктів ЗЕД повідомлено про </a:t>
            </a:r>
          </a:p>
          <a:p>
            <a:r>
              <a:rPr lang="uk-UA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застосування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Закону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“Про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зовнішньоекономічну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98686" y="4774486"/>
            <a:ext cx="353943" cy="1966882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uk-UA" sz="1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 послуги</a:t>
            </a:r>
            <a:endParaRPr lang="ru-RU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771508" y="40670"/>
            <a:ext cx="1569660" cy="317532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(чотири)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ІНВЕСТИЦІЙ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506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7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78" y="1470990"/>
            <a:ext cx="1811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8313" y="114300"/>
            <a:ext cx="77041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</a:t>
            </a:r>
            <a:r>
              <a:rPr lang="uk-UA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 та зовнішньоекономічного потенціалу міста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1209807"/>
            <a:ext cx="5474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РОЦІ 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 ТА ПРОВЕДЕНО ЩОРІЧНИЙ ІНВЕСТИЦІЙНИЙ </a:t>
            </a: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М.КИЄВА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95630"/>
            <a:ext cx="5148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році був присвячений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туристичної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 </a:t>
            </a:r>
          </a:p>
          <a:p>
            <a:pPr marL="285750" indent="-285750">
              <a:buFontTx/>
              <a:buChar char="-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40 міських проектів на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9 млрд. грн та приватних проектів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майже 20 млрд. грн  </a:t>
            </a:r>
          </a:p>
          <a:p>
            <a:pPr marL="285750" indent="-285750">
              <a:buFontTx/>
              <a:buChar char="-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взяло участь понад 600 учасників з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країн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4040" y="3458054"/>
            <a:ext cx="3509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УЧАСТЬ У 22 МІЖНАРОДНИХ ЗАХОДАХ, ЯКІ ПРОХОДИЛИ У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Німеччині, Польщі, Грузії, Австрії, Китаї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Прямоугольник 9"/>
          <p:cNvSpPr>
            <a:spLocks noChangeArrowheads="1"/>
          </p:cNvSpPr>
          <p:nvPr/>
        </p:nvSpPr>
        <p:spPr bwMode="auto">
          <a:xfrm>
            <a:off x="40757" y="3745738"/>
            <a:ext cx="5251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НАПОВНЕННЯ ІНФОРМАЦІЄЮ ТА ПРОСУВАННЯ САЙТУ 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www.investinkyiv.gov.ua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Прямоугольник 10"/>
          <p:cNvSpPr>
            <a:spLocks noChangeArrowheads="1"/>
          </p:cNvSpPr>
          <p:nvPr/>
        </p:nvSpPr>
        <p:spPr bwMode="auto">
          <a:xfrm>
            <a:off x="40757" y="4584030"/>
            <a:ext cx="20829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ВИГОТОВЛЕНО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ВІДЕО-РОЛИК 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Kyiv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62875" y="79375"/>
            <a:ext cx="1371600" cy="493713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Прямоугольник 9"/>
          <p:cNvSpPr>
            <a:spLocks noChangeArrowheads="1"/>
          </p:cNvSpPr>
          <p:nvPr/>
        </p:nvSpPr>
        <p:spPr bwMode="auto">
          <a:xfrm>
            <a:off x="5521053" y="1195388"/>
            <a:ext cx="45778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ПРЕДСТАВЛЕННЯ М.КИЄВА НА «МІРІМ» </a:t>
            </a: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М.КАННИ, ФРАНЦІЯ)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 descr="D:\user 611\Downloads\Impage-MIPIM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15" y="2063936"/>
            <a:ext cx="3274046" cy="12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D:\user 611\Downloads\prapori-krayin-svitu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r="29189"/>
          <a:stretch/>
        </p:blipFill>
        <p:spPr bwMode="auto">
          <a:xfrm>
            <a:off x="5652014" y="4869160"/>
            <a:ext cx="3374551" cy="18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:\user 611\Downloads\2000px-Applications-interne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7" y="4082070"/>
            <a:ext cx="576313" cy="4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2687" r="19442" b="31271"/>
          <a:stretch/>
        </p:blipFill>
        <p:spPr bwMode="auto">
          <a:xfrm>
            <a:off x="2123728" y="4869160"/>
            <a:ext cx="3247654" cy="18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Kulizka\Desktop\Картинка буклет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4" y="5661248"/>
            <a:ext cx="1515509" cy="10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7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42531" y="1849606"/>
            <a:ext cx="0" cy="9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Picture 12" descr="D:\user 611\Downloads\uc0fVhCT_4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74" y="5264966"/>
            <a:ext cx="1361484" cy="13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D:\user 611\Desktop\СиротюкЮ.В\2017\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2"/>
          <a:stretch/>
        </p:blipFill>
        <p:spPr bwMode="auto">
          <a:xfrm>
            <a:off x="6451858" y="2946598"/>
            <a:ext cx="544041" cy="5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нутый угол 14"/>
          <p:cNvSpPr/>
          <p:nvPr/>
        </p:nvSpPr>
        <p:spPr>
          <a:xfrm>
            <a:off x="6516216" y="1195389"/>
            <a:ext cx="2627784" cy="172106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07504" y="2374624"/>
            <a:ext cx="45719" cy="418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3036972" y="2504667"/>
            <a:ext cx="45719" cy="418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596812" y="1772028"/>
            <a:ext cx="45719" cy="1144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869168" y="4599666"/>
            <a:ext cx="45719" cy="1144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14887" y="1567732"/>
            <a:ext cx="45719" cy="1144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619672" y="2197165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7504" y="275354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059832" y="256490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405861862"/>
              </p:ext>
            </p:extLst>
          </p:nvPr>
        </p:nvGraphicFramePr>
        <p:xfrm>
          <a:off x="21340" y="1195388"/>
          <a:ext cx="3105150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532" name="Picture 4" descr="D:\user 611\Downloads\0_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6" y="1370921"/>
            <a:ext cx="1390811" cy="7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4147204331"/>
              </p:ext>
            </p:extLst>
          </p:nvPr>
        </p:nvGraphicFramePr>
        <p:xfrm>
          <a:off x="3343461" y="1195388"/>
          <a:ext cx="3105150" cy="277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2533" name="Picture 5" descr="D:\user 611\Downloads\JICA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27" y="1313946"/>
            <a:ext cx="1080120" cy="7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080584999"/>
              </p:ext>
            </p:extLst>
          </p:nvPr>
        </p:nvGraphicFramePr>
        <p:xfrm>
          <a:off x="3343461" y="4159603"/>
          <a:ext cx="3105150" cy="269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2534" name="Picture 6" descr="D:\user 611\Downloads\завантаження (1)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32" y="4203973"/>
            <a:ext cx="1168710" cy="8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790575" y="342900"/>
            <a:ext cx="7704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донорська допомога</a:t>
            </a:r>
            <a:endParaRPr lang="ru-RU" sz="28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1213421"/>
            <a:ext cx="2627784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 та затверджений розпорядженням КМДА від 14.11.2017 р. №1431 </a:t>
            </a:r>
            <a:r>
              <a:rPr lang="uk-UA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altLang="ru-RU" sz="1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</a:t>
            </a:r>
            <a:r>
              <a:rPr lang="uk-UA" alt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структурними </a:t>
            </a:r>
            <a:r>
              <a:rPr lang="uk-UA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 КМДА, районними в місті Києві держадміністраціями, комунальними  підприємствами, установами та організаціями </a:t>
            </a:r>
            <a:r>
              <a:rPr lang="uk-UA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залучення МТД, грантів</a:t>
            </a:r>
            <a:r>
              <a:rPr lang="uk-UA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форм підтримки на безоплатній та безповоротній  основі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/>
          <p:nvPr/>
        </p:nvPicPr>
        <p:blipFill rotWithShape="1">
          <a:blip r:embed="rId24"/>
          <a:srcRect l="11937" t="11796" r="68505" b="77352"/>
          <a:stretch/>
        </p:blipFill>
        <p:spPr bwMode="auto">
          <a:xfrm>
            <a:off x="7765777" y="2992915"/>
            <a:ext cx="1378223" cy="46652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19649" y="3420974"/>
            <a:ext cx="2624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проектів структурних підрозділів КМДА для представників посольств та донорських організацій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694" y="3072290"/>
            <a:ext cx="1100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uk-UA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пільно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9" name="Picture 11" descr="D:\user 611\Downloads\NUCC-logo-1-For-lys-bakgrunn-Farger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58" y="5661249"/>
            <a:ext cx="1209691" cy="8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D:\user 611\Downloads\RGB_logo_horizontal_black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61" y="4834466"/>
            <a:ext cx="1681039" cy="7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Прямоугольник 11267"/>
          <p:cNvSpPr/>
          <p:nvPr/>
        </p:nvSpPr>
        <p:spPr>
          <a:xfrm>
            <a:off x="6519649" y="4454058"/>
            <a:ext cx="274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зустрічей з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 міжнародних фондів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endParaRPr lang="en-US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Picture 9" descr="D:\user 611\Desktop\СиротюкЮ.В\2017\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2"/>
          <a:stretch/>
        </p:blipFill>
        <p:spPr bwMode="auto">
          <a:xfrm>
            <a:off x="6488196" y="4366682"/>
            <a:ext cx="526730" cy="4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D:\user 611\Desktop\СиротюкЮ.В\2017\9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73" y="4454058"/>
            <a:ext cx="397586" cy="3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Прямоугольник 11268"/>
          <p:cNvSpPr/>
          <p:nvPr/>
        </p:nvSpPr>
        <p:spPr>
          <a:xfrm>
            <a:off x="6581726" y="6438528"/>
            <a:ext cx="165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Adf</a:t>
            </a:r>
            <a:r>
              <a:rPr lang="en-US" b="1" dirty="0"/>
              <a:t> Consulting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303480" y="6500083"/>
            <a:ext cx="2684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722343" y="357981"/>
            <a:ext cx="1371600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9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28575"/>
            <a:ext cx="9158288" cy="9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9407" y="115997"/>
            <a:ext cx="77041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цінової політики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7596336" y="144572"/>
            <a:ext cx="1371600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66855"/>
              </p:ext>
            </p:extLst>
          </p:nvPr>
        </p:nvGraphicFramePr>
        <p:xfrm>
          <a:off x="0" y="943983"/>
          <a:ext cx="9108504" cy="5421177"/>
        </p:xfrm>
        <a:graphic>
          <a:graphicData uri="http://schemas.openxmlformats.org/drawingml/2006/table">
            <a:tbl>
              <a:tblPr/>
              <a:tblGrid>
                <a:gridCol w="697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69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5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тарифів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 діяльності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ліцензіати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2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Виробництво, постачання, транспортування теплової енергії, централізоване водопостачання і водовідведення, комунальні послуги з централізованого опалення та постачання гарячої води для ліцензіатів КМДА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Платні послуги, які надають  державні і комунальні заклади охорони здоров’я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Послуги з утримання будинків і споруд та прибудинкових територій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Послуги з  вивезення  побутових відходів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транспортній галузі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Ритуальні послуги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D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експертиз проектів рішень Київської міської ради та розпоряджень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Погоджено тарифів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2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2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Опрацьовано розрахункові матеріали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Проведено моніторингів тарифів на комунальні послуги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877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8"/>
          <p:cNvSpPr/>
          <p:nvPr/>
        </p:nvSpPr>
        <p:spPr>
          <a:xfrm>
            <a:off x="251520" y="123426"/>
            <a:ext cx="77041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з адміністрування пайової </a:t>
            </a:r>
            <a:r>
              <a:rPr lang="uk-UA" altLang="ru-RU" sz="28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endParaRPr lang="uk-UA" altLang="ru-RU" sz="28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90235" y="151518"/>
            <a:ext cx="1371600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53991"/>
              </p:ext>
            </p:extLst>
          </p:nvPr>
        </p:nvGraphicFramePr>
        <p:xfrm>
          <a:off x="321634" y="5484243"/>
          <a:ext cx="3935143" cy="8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917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договорів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Сума, грн**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282 736 484, 66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7602" y="6168948"/>
            <a:ext cx="4539885" cy="446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b="0" i="0" u="none" strike="noStrike" baseline="0">
                <a:solidFill>
                  <a:prstClr val="black"/>
                </a:solidFill>
              </a:defRPr>
            </a:lvl1pPr>
          </a:lstStyle>
          <a:p>
            <a:pPr algn="l">
              <a:defRPr/>
            </a:pP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судовому порядку у 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фактично  сплачено </a:t>
            </a:r>
            <a:r>
              <a:rPr lang="uk-UA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боржниками  </a:t>
            </a:r>
          </a:p>
          <a:p>
            <a:pPr algn="l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3 млн грн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4332" y="5553395"/>
            <a:ext cx="4119005" cy="446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uk-UA" sz="1799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році відкриті судові провадження щодо </a:t>
            </a:r>
            <a:r>
              <a:rPr lang="uk-UA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 заборгованості  </a:t>
            </a:r>
            <a:r>
              <a:rPr lang="uk-UA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загальну </a:t>
            </a:r>
            <a:r>
              <a:rPr lang="uk-UA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54,54 млн грн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5171459"/>
            <a:ext cx="4588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простроченими договорами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634" y="6392086"/>
            <a:ext cx="25282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*За результатами перевірки архівних договорів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інфляції та пені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292811"/>
              </p:ext>
            </p:extLst>
          </p:nvPr>
        </p:nvGraphicFramePr>
        <p:xfrm>
          <a:off x="1437547" y="1396555"/>
          <a:ext cx="5873570" cy="369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785196" y="953539"/>
            <a:ext cx="3370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Сплата пайової участі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2853787" y="3046100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2729" y="2350383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9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9931" y="59567"/>
            <a:ext cx="6876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 структура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економіки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endParaRPr lang="uk-UA" altLang="ru-RU" sz="24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77175" y="258352"/>
            <a:ext cx="1266825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15179"/>
              </p:ext>
            </p:extLst>
          </p:nvPr>
        </p:nvGraphicFramePr>
        <p:xfrm>
          <a:off x="24417" y="955676"/>
          <a:ext cx="9119582" cy="59134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1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34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543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9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98"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rowSpan="2"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Штатна чисельність</a:t>
                      </a:r>
                    </a:p>
                  </a:txBody>
                  <a:tcPr marL="91501" marR="91501" marT="45723" marB="45723" anchor="ctr"/>
                </a:tc>
                <a:tc rowSpan="2"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Фактична чисельність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 gridSpan="2"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ru-RU" sz="9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9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 персоналу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 hMerge="1"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Прийняті</a:t>
                      </a:r>
                      <a:endParaRPr lang="uk-UA" sz="9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Звільнені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extLst>
                  <a:ext uri="{0D108BD9-81ED-4DB2-BD59-A6C34878D82A}">
                    <a16:rowId xmlns:a16="http://schemas.microsoft.com/office/drawing/2014/main" xmlns="" val="4173948872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Керівництво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 відділ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 з питань контрольно-аналітичної та організаційної роботи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32" marR="9532" marT="9526" marB="0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 бухгалтерського обліку та звітності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 управління персоналом та запобігання виникненню корупції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 адміністрування пайової участі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туризму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координації регіональної політики</a:t>
                      </a: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1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з питань інвестиційної та зовнішньоекономічної політики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цінової політики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1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з питань капітальних вкладень та розвитку інфраструктури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81" marR="91481" marT="45727" marB="45727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01" marR="91501" marT="45723" marB="45723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0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0330"/>
            <a:ext cx="9131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00" y="-28575"/>
            <a:ext cx="87249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ru-RU" sz="2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ru-RU" sz="2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</a:t>
            </a:r>
            <a:r>
              <a:rPr lang="ru-RU" altLang="ru-RU" sz="2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400" b="1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ru-RU" sz="2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altLang="ru-RU" sz="2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endParaRPr lang="uk-UA" altLang="ru-RU" sz="24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/>
          </p:nvPr>
        </p:nvGraphicFramePr>
        <p:xfrm>
          <a:off x="-972616" y="692696"/>
          <a:ext cx="61206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7812449" y="170656"/>
            <a:ext cx="1266825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9"/>
          <p:cNvGraphicFramePr>
            <a:graphicFrameLocks/>
          </p:cNvGraphicFramePr>
          <p:nvPr>
            <p:extLst/>
          </p:nvPr>
        </p:nvGraphicFramePr>
        <p:xfrm>
          <a:off x="-756592" y="3501008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Об'єкт 2"/>
          <p:cNvGraphicFramePr>
            <a:graphicFrameLocks/>
          </p:cNvGraphicFramePr>
          <p:nvPr>
            <p:extLst/>
          </p:nvPr>
        </p:nvGraphicFramePr>
        <p:xfrm>
          <a:off x="3923928" y="863600"/>
          <a:ext cx="5497562" cy="258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Об'єкт 3"/>
          <p:cNvGraphicFramePr>
            <a:graphicFrameLocks/>
          </p:cNvGraphicFramePr>
          <p:nvPr>
            <p:extLst/>
          </p:nvPr>
        </p:nvGraphicFramePr>
        <p:xfrm>
          <a:off x="4401700" y="2780928"/>
          <a:ext cx="5400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7677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24" y="-76472"/>
            <a:ext cx="918872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30230"/>
            <a:ext cx="8131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 </a:t>
            </a: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од.)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1"/>
          <p:cNvSpPr/>
          <p:nvPr/>
        </p:nvSpPr>
        <p:spPr>
          <a:xfrm rot="5400000">
            <a:off x="1418878" y="-451221"/>
            <a:ext cx="400110" cy="3022859"/>
          </a:xfrm>
          <a:prstGeom prst="rect">
            <a:avLst/>
          </a:prstGeom>
          <a:ln w="19050">
            <a:noFill/>
          </a:ln>
        </p:spPr>
        <p:txBody>
          <a:bodyPr vert="vert270" wrap="square">
            <a:spAutoFit/>
          </a:bodyPr>
          <a:lstStyle/>
          <a:p>
            <a:pPr algn="ctr" fontAlgn="ctr"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вхідної кореспонденції</a:t>
            </a:r>
            <a:endParaRPr lang="uk-UA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96737"/>
              </p:ext>
            </p:extLst>
          </p:nvPr>
        </p:nvGraphicFramePr>
        <p:xfrm>
          <a:off x="-1248" y="1235012"/>
          <a:ext cx="3349111" cy="562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334">
                  <a:extLst>
                    <a:ext uri="{9D8B030D-6E8A-4147-A177-3AD203B41FA5}"/>
                  </a:extLst>
                </a:gridCol>
                <a:gridCol w="823777">
                  <a:extLst>
                    <a:ext uri="{9D8B030D-6E8A-4147-A177-3AD203B41FA5}"/>
                  </a:extLst>
                </a:gridCol>
              </a:tblGrid>
              <a:tr h="3235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документа</a:t>
                      </a:r>
                      <a:endParaRPr lang="uk-UA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uk-UA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139389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Службова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кореспонденція (доручення Кабінету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Міністрів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України, Верховної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України, Адміністрації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Президента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України, профільних міністерств, голови та заступників  Київської міської державної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адміністрації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тощо)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Запити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правоохоронних органів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надійшли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Саll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-центру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Депутатські запити та звернення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 розпоряджень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Запити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засобів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масової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Звернення громадян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Запити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публічної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 Київської міської державної адміністрації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Київського міського голови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Київської </a:t>
                      </a:r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 </a:t>
                      </a:r>
                      <a:r>
                        <a:rPr lang="uk-UA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5504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24367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8" marR="3458" marT="6146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Прямоугольник 11"/>
          <p:cNvSpPr/>
          <p:nvPr/>
        </p:nvSpPr>
        <p:spPr>
          <a:xfrm rot="5400000">
            <a:off x="4642600" y="-633062"/>
            <a:ext cx="400110" cy="3403320"/>
          </a:xfrm>
          <a:prstGeom prst="rect">
            <a:avLst/>
          </a:prstGeom>
          <a:ln w="19050">
            <a:noFill/>
          </a:ln>
        </p:spPr>
        <p:txBody>
          <a:bodyPr vert="vert270" wrap="square">
            <a:spAutoFit/>
          </a:bodyPr>
          <a:lstStyle/>
          <a:p>
            <a:pPr algn="ctr" fontAlgn="ctr"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вихідних документів</a:t>
            </a:r>
            <a:endParaRPr lang="uk-UA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07692"/>
              </p:ext>
            </p:extLst>
          </p:nvPr>
        </p:nvGraphicFramePr>
        <p:xfrm>
          <a:off x="3347864" y="1242395"/>
          <a:ext cx="3384376" cy="561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719">
                  <a:extLst>
                    <a:ext uri="{9D8B030D-6E8A-4147-A177-3AD203B41FA5}"/>
                  </a:extLst>
                </a:gridCol>
                <a:gridCol w="854657">
                  <a:extLst>
                    <a:ext uri="{9D8B030D-6E8A-4147-A177-3AD203B41FA5}"/>
                  </a:extLst>
                </a:gridCol>
              </a:tblGrid>
              <a:tr h="3189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Категорія кореспондента</a:t>
                      </a: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endParaRPr lang="uk-UA" sz="9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Правоохоронні та військові установи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Центральні органи виконавчої влади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м.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Києві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адміністарції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труктурні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підрозділи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Київської міської державної адміністрації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Київський міський голова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 юстиції та суди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defTabSz="914400" rtl="0" eaLnBrk="1" fontAlgn="t" latinLnBrk="0" hangingPunct="1"/>
                      <a:r>
                        <a:rPr lang="uk-UA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 державної фіскальної служби України </a:t>
                      </a:r>
                      <a:endParaRPr lang="uk-UA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Адвокати та адвокатські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Депутати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Верховної</a:t>
                      </a:r>
                      <a:r>
                        <a:rPr lang="uk-UA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України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Київської міської ради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Відповіді на звернення громадян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Зауваження до проектів розпоряджень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521647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Товариства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громадські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об'єднання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СALL-центру, ЗМІ)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97918">
                <a:tc>
                  <a:txBody>
                    <a:bodyPr/>
                    <a:lstStyle/>
                    <a:p>
                      <a:pPr marL="36000" algn="l" fontAlgn="t"/>
                      <a:r>
                        <a:rPr lang="uk-UA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10958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" marR="5356" marT="9528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 rot="5400000">
            <a:off x="7480750" y="-822143"/>
            <a:ext cx="615553" cy="3789005"/>
          </a:xfrm>
          <a:prstGeom prst="rect">
            <a:avLst/>
          </a:prstGeom>
          <a:ln w="19050">
            <a:noFill/>
          </a:ln>
        </p:spPr>
        <p:txBody>
          <a:bodyPr vert="vert270" wrap="square">
            <a:spAutoFit/>
          </a:bodyPr>
          <a:lstStyle/>
          <a:p>
            <a:pPr algn="ctr" fontAlgn="ctr"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внутрішніх</a:t>
            </a:r>
          </a:p>
          <a:p>
            <a:pPr algn="ctr" fontAlgn="ctr"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документів</a:t>
            </a:r>
            <a:endParaRPr lang="uk-UA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51035"/>
              </p:ext>
            </p:extLst>
          </p:nvPr>
        </p:nvGraphicFramePr>
        <p:xfrm>
          <a:off x="6633851" y="1260264"/>
          <a:ext cx="2525350" cy="560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559">
                  <a:extLst>
                    <a:ext uri="{9D8B030D-6E8A-4147-A177-3AD203B41FA5}"/>
                  </a:extLst>
                </a:gridCol>
                <a:gridCol w="737791">
                  <a:extLst>
                    <a:ext uri="{9D8B030D-6E8A-4147-A177-3AD203B41FA5}"/>
                  </a:extLst>
                </a:gridCol>
              </a:tblGrid>
              <a:tr h="2965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документа</a:t>
                      </a:r>
                      <a:endParaRPr lang="uk-UA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uk-UA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55791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20602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Аналітичні довідки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13994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Доручення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13994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Листи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13994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853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 доручення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13994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427989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Службові записки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853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Звіти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Доповідна записка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Нагадування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про відрядження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30994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Пояснювальна записка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2933">
                <a:tc>
                  <a:txBody>
                    <a:bodyPr/>
                    <a:lstStyle/>
                    <a:p>
                      <a:pPr marL="36000" algn="l" fontAlgn="b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uk-U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" marR="5357" marT="9527" marB="0" anchor="ctr">
                    <a:gradFill>
                      <a:gsLst>
                        <a:gs pos="31000">
                          <a:srgbClr val="FFEFD1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7649319" y="187693"/>
            <a:ext cx="1266207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5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39"/>
            <a:ext cx="9144000" cy="8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504599" y="-100438"/>
            <a:ext cx="7704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коштів за </a:t>
            </a:r>
            <a:endParaRPr lang="uk-UA" alt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рік</a:t>
            </a:r>
            <a:endParaRPr lang="uk-UA" alt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11394" y="183774"/>
            <a:ext cx="1266825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  <a:endParaRPr lang="uk-UA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43247"/>
              </p:ext>
            </p:extLst>
          </p:nvPr>
        </p:nvGraphicFramePr>
        <p:xfrm>
          <a:off x="47403" y="822730"/>
          <a:ext cx="9049194" cy="5824654"/>
        </p:xfrm>
        <a:graphic>
          <a:graphicData uri="http://schemas.openxmlformats.org/drawingml/2006/table">
            <a:tbl>
              <a:tblPr firstRow="1" firstCol="1" bandRow="1"/>
              <a:tblGrid>
                <a:gridCol w="5413297"/>
                <a:gridCol w="1080120"/>
                <a:gridCol w="792088"/>
                <a:gridCol w="792088"/>
                <a:gridCol w="971601"/>
              </a:tblGrid>
              <a:tr h="152711">
                <a:tc gridSpan="5">
                  <a:txBody>
                    <a:bodyPr/>
                    <a:lstStyle/>
                    <a:p>
                      <a:pPr marL="685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Бюджетна програма «Керівництво та управління у сфері економіки та інвестицій»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Статті витрат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Асигнування на рік, тис. грн.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Питома вага %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Фактичне використання за рік тис. грн.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виконання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Заробітна плата та нарахування на неї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26 412</a:t>
                      </a: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88,3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26 386,9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Адміністративні витрати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850,8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2 046,3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71,8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Придбання основних  засобів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215,1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94,2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Придбання нематеріальних активів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438,6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29 918,6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29 074,4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97,2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Середня заробітна плата на 1 працівника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Середні 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адміністративні витрати 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одного працівника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ru-RU" sz="85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Середні</a:t>
                      </a:r>
                      <a:r>
                        <a:rPr lang="ru-RU" sz="8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5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витрати</a:t>
                      </a:r>
                      <a:r>
                        <a:rPr lang="ru-RU" sz="8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оплату </a:t>
                      </a:r>
                      <a:r>
                        <a:rPr lang="ru-RU" sz="85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комунальних</a:t>
                      </a:r>
                      <a:r>
                        <a:rPr lang="ru-RU" sz="8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5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послуг</a:t>
                      </a:r>
                      <a:r>
                        <a:rPr lang="ru-RU" sz="8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1 </a:t>
                      </a:r>
                      <a:r>
                        <a:rPr lang="ru-RU" sz="85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0,015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ru-RU" sz="8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</a:t>
                      </a:r>
                      <a:r>
                        <a:rPr lang="ru-RU" sz="8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r>
                        <a:rPr lang="uk-UA" sz="8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лоща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приміщень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1028,5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Бюджетна програма «Інші заходи, пов’язані з економічною діяльністю»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Організація та проведення заходів з питань  економічного потенціалу та інвестиційних можливостей міста Києва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5 414,0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4 410,6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Розробка незалежного комплексного річного 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звіту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107,0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14,6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940,0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57,6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Юридичний супровід (в </a:t>
                      </a:r>
                      <a:r>
                        <a:rPr lang="uk-UA" sz="8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т.ч.стягнення</a:t>
                      </a: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2 800,0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1 013,4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36,2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Розроблення прогнозних та програмних документів, пов’язаних з соціально-економічним розвитком міста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19 718,7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56,5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18 164,4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Публікація оголошень, отримання статистичних показників, переклад та друк Стратегії розвитку м. Києва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293,9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255,5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Вивчення успішних закордонних практик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Супровід, розміщення існуючих та розробка вимог до нових програмних модулів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505,1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308,4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Придбання основних  засобів для КНДУ «НДІРОМ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1 080,9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974,3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 розвитку туризму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34 919,6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28 066,6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7940" algn="l"/>
                          <a:tab pos="4996815" algn="ctr"/>
                        </a:tabLst>
                      </a:pPr>
                      <a:r>
                        <a:rPr lang="uk-UA" sz="8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Бюджетна </a:t>
                      </a: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 «Внески до статутного капіталу суб’єктів господарювання»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Поповнення статутного фонду КП «КІА»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Бюджетна програма «Фінансова підтримка об’єктів житлово-комунального господарства»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Стягнення заборгованості згідно рішень суду щодо різниці в тарифах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28 575,1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25 545,8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Бюджетна програма «Цільові фонди, утворені Верховною Радою Автономної Республіки Крим, органами місцевого самоврядування і місцевими органами виконавчої влади»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Стягнення заборгованості згідно рішень суду по інвестиційним </a:t>
                      </a:r>
                      <a:r>
                        <a:rPr lang="uk-UA" sz="8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договорам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91 235,9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91 235,9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0980" algn="l"/>
                        </a:tabLst>
                      </a:pPr>
                      <a:r>
                        <a:rPr lang="uk-UA" sz="85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РАЗОМ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184 649,2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173 922,7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94,2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570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10468"/>
            <a:ext cx="8724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публічних </a:t>
            </a:r>
            <a:r>
              <a:rPr lang="uk-UA" altLang="ru-RU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alt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54927" y="162743"/>
            <a:ext cx="1214437" cy="49371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563889" y="996925"/>
            <a:ext cx="2016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рік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 611\Downloads\kak-vyigrat-t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941167"/>
            <a:ext cx="3172724" cy="16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51042"/>
              </p:ext>
            </p:extLst>
          </p:nvPr>
        </p:nvGraphicFramePr>
        <p:xfrm>
          <a:off x="2447926" y="1345411"/>
          <a:ext cx="4248150" cy="40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42903">
                <a:tc>
                  <a:txBody>
                    <a:bodyPr/>
                    <a:lstStyle/>
                    <a:p>
                      <a:pPr algn="just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Проведено  15 тендерних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Очікувані витрати у 17,98 млн. грн., </a:t>
                      </a: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 укладено на суму 14,65 млн. грн.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склала</a:t>
                      </a:r>
                      <a:r>
                        <a:rPr lang="uk-UA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млн грн (19 %).</a:t>
                      </a: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Також, через систему електронних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проведено 23 допорогових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Очікувана вартість 1,90 млн грн;</a:t>
                      </a:r>
                    </a:p>
                    <a:p>
                      <a:pPr algn="just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 договорів на суму 1,61 млн грн. </a:t>
                      </a:r>
                    </a:p>
                    <a:p>
                      <a:pPr algn="just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склала 0,29 млн грн (15 %).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34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9" y="-28575"/>
            <a:ext cx="91932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94491"/>
            <a:ext cx="77041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dirty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координації регіональної економічної політики</a:t>
            </a:r>
          </a:p>
        </p:txBody>
      </p:sp>
      <p:sp>
        <p:nvSpPr>
          <p:cNvPr id="16" name="Прямоугольник 11"/>
          <p:cNvSpPr/>
          <p:nvPr/>
        </p:nvSpPr>
        <p:spPr>
          <a:xfrm rot="5400000">
            <a:off x="4365593" y="-3111575"/>
            <a:ext cx="400110" cy="9105899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1400" b="1" u="sng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СТАНУ І ТЕНДЕНЦІЙ ЕКОНОМІЧНОГО ТА СОЦІАЛЬНОГО РОЗВИТКУ М. КИЄВА </a:t>
            </a:r>
          </a:p>
        </p:txBody>
      </p:sp>
      <p:sp>
        <p:nvSpPr>
          <p:cNvPr id="7" name="Овал 6"/>
          <p:cNvSpPr/>
          <p:nvPr/>
        </p:nvSpPr>
        <p:spPr>
          <a:xfrm>
            <a:off x="7713563" y="214510"/>
            <a:ext cx="1266825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uk-UA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57163" y="1641475"/>
            <a:ext cx="3334717" cy="8191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документи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57163" y="2636838"/>
            <a:ext cx="3334717" cy="122396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Програму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і соціального розвитку м. Києва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41288" y="4005262"/>
            <a:ext cx="3350592" cy="14399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моніторинг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і соціального розвитку м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Києва на 2017 рік за І квартал, І півріччя та 9 місяців 2017 року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руглений прямокутник 4"/>
          <p:cNvSpPr/>
          <p:nvPr/>
        </p:nvSpPr>
        <p:spPr>
          <a:xfrm>
            <a:off x="3707905" y="1641430"/>
            <a:ext cx="5272484" cy="819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міста Києва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круглений прямокутник 4"/>
          <p:cNvSpPr/>
          <p:nvPr/>
        </p:nvSpPr>
        <p:spPr>
          <a:xfrm>
            <a:off x="3707904" y="2636911"/>
            <a:ext cx="5272485" cy="771147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Мінрегіону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інформаційно-аналітичні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рейтингової оцінки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розвитку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м.Києва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щоквартально)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круглений прямокутник 4"/>
          <p:cNvSpPr/>
          <p:nvPr/>
        </p:nvSpPr>
        <p:spPr>
          <a:xfrm>
            <a:off x="3698310" y="3484222"/>
            <a:ext cx="5282078" cy="880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Мінрегіону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та Мінекономіки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інформаційно-аналітичні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щодо соціально-економічного розвитку м. 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Києва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(щомісячно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круглений прямокутник 4"/>
          <p:cNvSpPr/>
          <p:nvPr/>
        </p:nvSpPr>
        <p:spPr>
          <a:xfrm>
            <a:off x="3699519" y="4420326"/>
            <a:ext cx="5280870" cy="880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перелік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 питань розвитку міста Києва, які потребують вирішення на державному рівні, та пропозиції щодо шляхів їх розв'язання </a:t>
            </a:r>
          </a:p>
        </p:txBody>
      </p:sp>
      <p:sp>
        <p:nvSpPr>
          <p:cNvPr id="18" name="Округлений прямокутник 4"/>
          <p:cNvSpPr/>
          <p:nvPr/>
        </p:nvSpPr>
        <p:spPr>
          <a:xfrm>
            <a:off x="3707905" y="5373215"/>
            <a:ext cx="5272483" cy="64807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прогнозні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соціально-економічного розвитку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м.Києва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круглений прямокутник 4"/>
          <p:cNvSpPr/>
          <p:nvPr/>
        </p:nvSpPr>
        <p:spPr>
          <a:xfrm>
            <a:off x="3707905" y="6101292"/>
            <a:ext cx="5272484" cy="75670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рейтингову оцінку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РДА за окремими показниками (щомісячно)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141288" y="5533398"/>
            <a:ext cx="3350592" cy="132460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Колегію КМДА про виконання Програми економічного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соціального розвитку м. Києва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рік за 9 місяців 2017 року (29.11.2017)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-28576"/>
            <a:ext cx="9131300" cy="10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931" y="-68457"/>
            <a:ext cx="77041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координації регіональної економічної політики</a:t>
            </a:r>
          </a:p>
        </p:txBody>
      </p:sp>
      <p:sp>
        <p:nvSpPr>
          <p:cNvPr id="16" name="Прямоугольник 11"/>
          <p:cNvSpPr/>
          <p:nvPr/>
        </p:nvSpPr>
        <p:spPr>
          <a:xfrm rot="5400000">
            <a:off x="4378296" y="-3153429"/>
            <a:ext cx="400110" cy="8708901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РОЗВИТОК </a:t>
            </a: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27000" y="1412776"/>
            <a:ext cx="3167906" cy="115264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стратегія регіонального розвитку на період до 2020 року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26000" y="4581128"/>
            <a:ext cx="3155207" cy="125916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 розробки та моніторинг  міських цільових програм (МЦП)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27000" y="2713544"/>
            <a:ext cx="3142506" cy="166357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міста Києва </a:t>
            </a:r>
            <a:b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року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ілка вправо 4"/>
          <p:cNvSpPr/>
          <p:nvPr/>
        </p:nvSpPr>
        <p:spPr>
          <a:xfrm>
            <a:off x="3420000" y="1700808"/>
            <a:ext cx="75247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ілка вправо 14"/>
          <p:cNvSpPr/>
          <p:nvPr/>
        </p:nvSpPr>
        <p:spPr>
          <a:xfrm>
            <a:off x="3420000" y="5012407"/>
            <a:ext cx="75247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круглений прямокутник 4"/>
          <p:cNvSpPr/>
          <p:nvPr/>
        </p:nvSpPr>
        <p:spPr>
          <a:xfrm>
            <a:off x="4320000" y="1412776"/>
            <a:ext cx="4716000" cy="115264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just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Затверджено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 за 2016 рік та І півріччя 2017 року про виконання завдань Державної стратегії  регіонального розвитку на період до 2020 року</a:t>
            </a:r>
          </a:p>
          <a:p>
            <a:pPr algn="just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Затверджено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за 2016 рік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оцінки результативності Державної стратегії регіонального розвитку на період до </a:t>
            </a:r>
            <a:b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року </a:t>
            </a:r>
            <a:endPara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4320000" y="2708920"/>
            <a:ext cx="4716000" cy="1668196"/>
            <a:chOff x="3782903" y="-141061"/>
            <a:chExt cx="4685498" cy="2471222"/>
          </a:xfrm>
          <a:scene3d>
            <a:camera prst="orthographicFront"/>
            <a:lightRig rig="flat" dir="t"/>
          </a:scene3d>
        </p:grpSpPr>
        <p:sp>
          <p:nvSpPr>
            <p:cNvPr id="21" name="Округлений прямокутник 20"/>
            <p:cNvSpPr/>
            <p:nvPr/>
          </p:nvSpPr>
          <p:spPr>
            <a:xfrm>
              <a:off x="3782903" y="-141061"/>
              <a:ext cx="4685498" cy="24712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1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Округлений прямокутник 4"/>
            <p:cNvSpPr/>
            <p:nvPr/>
          </p:nvSpPr>
          <p:spPr>
            <a:xfrm>
              <a:off x="3819873" y="-40714"/>
              <a:ext cx="4567298" cy="22705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Затверджено </a:t>
              </a: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Стратегію розвитку міста Києва до 2025 року у новій редакції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Затверджено звіт за 2016 рік про результати та оцінку результативності реалізації Стратегії -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endParaRPr lang="uk-UA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Стрілка вправо 22"/>
          <p:cNvSpPr/>
          <p:nvPr/>
        </p:nvSpPr>
        <p:spPr>
          <a:xfrm>
            <a:off x="3420000" y="3206803"/>
            <a:ext cx="75247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увати 23"/>
          <p:cNvGrpSpPr/>
          <p:nvPr/>
        </p:nvGrpSpPr>
        <p:grpSpPr>
          <a:xfrm>
            <a:off x="4320000" y="4474089"/>
            <a:ext cx="4716000" cy="1259167"/>
            <a:chOff x="4277632" y="0"/>
            <a:chExt cx="4695556" cy="1371600"/>
          </a:xfrm>
          <a:scene3d>
            <a:camera prst="orthographicFront"/>
            <a:lightRig rig="flat" dir="t"/>
          </a:scene3d>
        </p:grpSpPr>
        <p:sp>
          <p:nvSpPr>
            <p:cNvPr id="25" name="Округлений прямокутник 24"/>
            <p:cNvSpPr/>
            <p:nvPr/>
          </p:nvSpPr>
          <p:spPr>
            <a:xfrm>
              <a:off x="4277632" y="0"/>
              <a:ext cx="4695556" cy="13716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1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Округлений прямокутник 4"/>
            <p:cNvSpPr/>
            <p:nvPr/>
          </p:nvSpPr>
          <p:spPr>
            <a:xfrm>
              <a:off x="4317804" y="40173"/>
              <a:ext cx="4615210" cy="129125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1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just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2017 рік: </a:t>
              </a:r>
            </a:p>
            <a:p>
              <a:pPr algn="just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Підготовлено 72 експертних висновки до проектів МЦП</a:t>
              </a:r>
            </a:p>
            <a:p>
              <a:pPr algn="just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Опрацьовано</a:t>
              </a:r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 проекти рішень Київради про внесення змін до МЦП та затвердження МЦП </a:t>
              </a:r>
            </a:p>
          </p:txBody>
        </p:sp>
      </p:grpSp>
      <p:sp>
        <p:nvSpPr>
          <p:cNvPr id="27" name="Овал 26"/>
          <p:cNvSpPr/>
          <p:nvPr/>
        </p:nvSpPr>
        <p:spPr>
          <a:xfrm>
            <a:off x="7689005" y="160936"/>
            <a:ext cx="1265237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 8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7"/>
          <p:cNvSpPr/>
          <p:nvPr/>
        </p:nvSpPr>
        <p:spPr>
          <a:xfrm>
            <a:off x="126000" y="6013217"/>
            <a:ext cx="3150613" cy="65614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контрактів керівників КП та статутів КП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ілка вправо 14"/>
          <p:cNvSpPr/>
          <p:nvPr/>
        </p:nvSpPr>
        <p:spPr>
          <a:xfrm>
            <a:off x="3420000" y="6077680"/>
            <a:ext cx="75247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увати 23"/>
          <p:cNvGrpSpPr/>
          <p:nvPr/>
        </p:nvGrpSpPr>
        <p:grpSpPr>
          <a:xfrm>
            <a:off x="4297726" y="5840296"/>
            <a:ext cx="4716000" cy="984276"/>
            <a:chOff x="4277632" y="-89161"/>
            <a:chExt cx="4695556" cy="1371600"/>
          </a:xfrm>
          <a:scene3d>
            <a:camera prst="orthographicFront"/>
            <a:lightRig rig="flat" dir="t"/>
          </a:scene3d>
        </p:grpSpPr>
        <p:sp>
          <p:nvSpPr>
            <p:cNvPr id="31" name="Округлений прямокутник 24"/>
            <p:cNvSpPr/>
            <p:nvPr/>
          </p:nvSpPr>
          <p:spPr>
            <a:xfrm>
              <a:off x="4277632" y="-89161"/>
              <a:ext cx="4695556" cy="13716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1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Округлений прямокутник 4"/>
            <p:cNvSpPr/>
            <p:nvPr/>
          </p:nvSpPr>
          <p:spPr>
            <a:xfrm>
              <a:off x="4359549" y="-37635"/>
              <a:ext cx="4549768" cy="120232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1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just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Розглянуто контрактів</a:t>
              </a:r>
              <a:r>
                <a:rPr lang="en-US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додаткових угод в 2017 році – 83 (із повторно поданими), </a:t>
              </a: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них погоджено – 65.</a:t>
              </a:r>
            </a:p>
            <a:p>
              <a:pPr algn="just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Розглянуто проектів розпоряджень КМДА про внесення змін до статуту КП – 9, зокрема надано </a:t>
              </a: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зауваження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до 8, </a:t>
              </a:r>
              <a:r>
                <a: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погоджено –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endParaRPr lang="uk-UA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66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28575"/>
            <a:ext cx="91932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950" y="130548"/>
            <a:ext cx="7697213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координації регіональної економічної політики</a:t>
            </a:r>
          </a:p>
        </p:txBody>
      </p:sp>
      <p:sp>
        <p:nvSpPr>
          <p:cNvPr id="16" name="Прямоугольник 11"/>
          <p:cNvSpPr/>
          <p:nvPr/>
        </p:nvSpPr>
        <p:spPr>
          <a:xfrm rot="5400000">
            <a:off x="4395654" y="-2987582"/>
            <a:ext cx="400110" cy="8708901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ЗВІТНІ </a:t>
            </a:r>
            <a:r>
              <a:rPr lang="uk-UA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р</a:t>
            </a:r>
            <a:endParaRPr lang="uk-UA" sz="1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26000" y="1671638"/>
            <a:ext cx="3852000" cy="5969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звіт міста Києва за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рік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26000" y="5095592"/>
            <a:ext cx="3852000" cy="168803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КМДА про виконання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Державної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регіонального розвитку на період до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щопівроку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внутрішньорегіональної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диференціації соціально-економічного розвитку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Києва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2015-2016 роки (щорічно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Округлений прямокутник 4"/>
          <p:cNvSpPr/>
          <p:nvPr/>
        </p:nvSpPr>
        <p:spPr>
          <a:xfrm>
            <a:off x="396164" y="1736091"/>
            <a:ext cx="3352924" cy="4687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ілка вправо 4"/>
          <p:cNvSpPr/>
          <p:nvPr/>
        </p:nvSpPr>
        <p:spPr>
          <a:xfrm>
            <a:off x="4320000" y="1639660"/>
            <a:ext cx="9032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5760000" y="1599019"/>
            <a:ext cx="3096000" cy="669519"/>
          </a:xfrm>
          <a:prstGeom prst="roundRect">
            <a:avLst/>
          </a:prstGeom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Київському міському голові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5760000" y="2353417"/>
            <a:ext cx="3096000" cy="596900"/>
          </a:xfrm>
          <a:prstGeom prst="roundRect">
            <a:avLst/>
          </a:prstGeom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spcAft>
                <a:spcPct val="35000"/>
              </a:spcAft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Верховній Раді України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5760000" y="3048577"/>
            <a:ext cx="3096000" cy="1168975"/>
          </a:xfrm>
          <a:prstGeom prst="roundRect">
            <a:avLst/>
          </a:prstGeom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 Президента України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5760000" y="4294223"/>
            <a:ext cx="3096000" cy="714375"/>
          </a:xfrm>
          <a:prstGeom prst="roundRect">
            <a:avLst/>
          </a:prstGeom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5760000" y="5095592"/>
            <a:ext cx="3096000" cy="1688029"/>
          </a:xfrm>
          <a:prstGeom prst="roundRect">
            <a:avLst/>
          </a:prstGeom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spcAft>
                <a:spcPct val="35000"/>
              </a:spcAft>
              <a:defRPr/>
            </a:pP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Міністерству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126000" y="2353417"/>
            <a:ext cx="3852000" cy="5969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міста Києва за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рік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круглений прямокутник 32"/>
          <p:cNvSpPr/>
          <p:nvPr/>
        </p:nvSpPr>
        <p:spPr>
          <a:xfrm>
            <a:off x="126000" y="3048577"/>
            <a:ext cx="3852000" cy="116897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 про результати діяльності КМДА за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рік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(щорічно)</a:t>
            </a: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Президенту України про стан справ у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Києві (щомісячно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126000" y="4294223"/>
            <a:ext cx="3852000" cy="714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Щорічний звіт голови КМДА про результати діяльності за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рік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ілка вправо 34"/>
          <p:cNvSpPr/>
          <p:nvPr/>
        </p:nvSpPr>
        <p:spPr>
          <a:xfrm>
            <a:off x="4320000" y="2353417"/>
            <a:ext cx="8683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ілка вправо 35"/>
          <p:cNvSpPr/>
          <p:nvPr/>
        </p:nvSpPr>
        <p:spPr>
          <a:xfrm>
            <a:off x="4320000" y="3300251"/>
            <a:ext cx="903288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ілка вправо 36"/>
          <p:cNvSpPr/>
          <p:nvPr/>
        </p:nvSpPr>
        <p:spPr>
          <a:xfrm>
            <a:off x="4320000" y="4371011"/>
            <a:ext cx="90328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ілка вправо 37"/>
          <p:cNvSpPr/>
          <p:nvPr/>
        </p:nvSpPr>
        <p:spPr>
          <a:xfrm>
            <a:off x="4320000" y="5627962"/>
            <a:ext cx="903288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676857" y="215966"/>
            <a:ext cx="1266825" cy="4953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13884</TotalTime>
  <Words>2348</Words>
  <Application>Microsoft Office PowerPoint</Application>
  <PresentationFormat>Экран (4:3)</PresentationFormat>
  <Paragraphs>591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Організаційна структура Департаменту затверджена розпорядженням ВО КМР (КМДА)  від 15.06.2017 № 711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Візуалізація та детальний опис проекту Фотофіксація поточного стану, місцезнаходження об`єкту на мапі, макеті, і т.інш.</dc:title>
  <dc:creator>Julia Syrotyuk</dc:creator>
  <cp:lastModifiedBy>Оксана Р. Шлапацька</cp:lastModifiedBy>
  <cp:revision>723</cp:revision>
  <cp:lastPrinted>2018-03-28T07:12:16Z</cp:lastPrinted>
  <dcterms:modified xsi:type="dcterms:W3CDTF">2018-04-03T14:44:54Z</dcterms:modified>
</cp:coreProperties>
</file>